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10.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257" r:id="rId5"/>
    <p:sldId id="311" r:id="rId6"/>
    <p:sldId id="258" r:id="rId7"/>
    <p:sldId id="263" r:id="rId8"/>
    <p:sldId id="277" r:id="rId9"/>
    <p:sldId id="293" r:id="rId10"/>
    <p:sldId id="344" r:id="rId11"/>
    <p:sldId id="300" r:id="rId12"/>
    <p:sldId id="345" r:id="rId13"/>
    <p:sldId id="303" r:id="rId14"/>
    <p:sldId id="279" r:id="rId15"/>
    <p:sldId id="271" r:id="rId16"/>
    <p:sldId id="278" r:id="rId17"/>
    <p:sldId id="289" r:id="rId18"/>
    <p:sldId id="347" r:id="rId19"/>
    <p:sldId id="272" r:id="rId20"/>
    <p:sldId id="286" r:id="rId21"/>
    <p:sldId id="348" r:id="rId22"/>
    <p:sldId id="349" r:id="rId23"/>
    <p:sldId id="343" r:id="rId24"/>
    <p:sldId id="346" r:id="rId25"/>
    <p:sldId id="301"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00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napToObjects="1" showGuides="1">
      <p:cViewPr>
        <p:scale>
          <a:sx n="75" d="100"/>
          <a:sy n="75" d="100"/>
        </p:scale>
        <p:origin x="1812" y="852"/>
      </p:cViewPr>
      <p:guideLst>
        <p:guide pos="3902"/>
        <p:guide orient="horz" pos="217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E17615-3DFF-44EA-9E16-7AF52158A6D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8E03665-0281-4901-B209-6CDE9C08AF62}"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B3B2AF9-C62A-4341-B77F-BC07F04B41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D6758C-859B-4FD5-B74A-572C44D8414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28730C5-3627-4922-B400-93B02160190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1F25B0-40DD-4A63-B933-C4ACA630C46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8730C5-3627-4922-B400-93B02160190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1F25B0-40DD-4A63-B933-C4ACA630C46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E17615-3DFF-44EA-9E16-7AF52158A6D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E03665-0281-4901-B209-6CDE9C08AF6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3B2AF9-C62A-4341-B77F-BC07F04B41C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D6758C-859B-4FD5-B74A-572C44D8414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microsoft.com/office/2007/relationships/hdphoto" Target="../media/image12.wdp"/><Relationship Id="rId5" Type="http://schemas.openxmlformats.org/officeDocument/2006/relationships/image" Target="../media/image11.png"/><Relationship Id="rId4" Type="http://schemas.microsoft.com/office/2007/relationships/hdphoto" Target="../media/image10.wdp"/><Relationship Id="rId3" Type="http://schemas.openxmlformats.org/officeDocument/2006/relationships/image" Target="../media/image9.png"/><Relationship Id="rId2" Type="http://schemas.microsoft.com/office/2007/relationships/hdphoto" Target="../media/image8.wdp"/><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2" Type="http://schemas.openxmlformats.org/officeDocument/2006/relationships/slideLayout" Target="../slideLayouts/slideLayout7.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9" Type="http://schemas.openxmlformats.org/officeDocument/2006/relationships/image" Target="../media/image3.svg"/><Relationship Id="rId8" Type="http://schemas.openxmlformats.org/officeDocument/2006/relationships/image" Target="../media/image17.png"/><Relationship Id="rId7" Type="http://schemas.openxmlformats.org/officeDocument/2006/relationships/tags" Target="../tags/tag17.xml"/><Relationship Id="rId6" Type="http://schemas.openxmlformats.org/officeDocument/2006/relationships/image" Target="../media/image2.svg"/><Relationship Id="rId5" Type="http://schemas.openxmlformats.org/officeDocument/2006/relationships/image" Target="../media/image16.png"/><Relationship Id="rId4" Type="http://schemas.openxmlformats.org/officeDocument/2006/relationships/tags" Target="../tags/tag16.xml"/><Relationship Id="rId36" Type="http://schemas.openxmlformats.org/officeDocument/2006/relationships/slideLayout" Target="../slideLayouts/slideLayout7.xml"/><Relationship Id="rId35" Type="http://schemas.openxmlformats.org/officeDocument/2006/relationships/image" Target="../media/image10.svg"/><Relationship Id="rId34" Type="http://schemas.openxmlformats.org/officeDocument/2006/relationships/image" Target="../media/image24.png"/><Relationship Id="rId33" Type="http://schemas.openxmlformats.org/officeDocument/2006/relationships/tags" Target="../tags/tag29.xml"/><Relationship Id="rId32" Type="http://schemas.openxmlformats.org/officeDocument/2006/relationships/image" Target="../media/image9.svg"/><Relationship Id="rId31" Type="http://schemas.openxmlformats.org/officeDocument/2006/relationships/image" Target="../media/image23.png"/><Relationship Id="rId30" Type="http://schemas.openxmlformats.org/officeDocument/2006/relationships/tags" Target="../tags/tag28.xml"/><Relationship Id="rId3" Type="http://schemas.openxmlformats.org/officeDocument/2006/relationships/image" Target="../media/image1.svg"/><Relationship Id="rId29" Type="http://schemas.openxmlformats.org/officeDocument/2006/relationships/image" Target="../media/image8.svg"/><Relationship Id="rId28" Type="http://schemas.openxmlformats.org/officeDocument/2006/relationships/image" Target="../media/image22.png"/><Relationship Id="rId27" Type="http://schemas.openxmlformats.org/officeDocument/2006/relationships/tags" Target="../tags/tag27.xml"/><Relationship Id="rId26" Type="http://schemas.openxmlformats.org/officeDocument/2006/relationships/image" Target="../media/image7.svg"/><Relationship Id="rId25" Type="http://schemas.openxmlformats.org/officeDocument/2006/relationships/image" Target="../media/image21.png"/><Relationship Id="rId24" Type="http://schemas.openxmlformats.org/officeDocument/2006/relationships/tags" Target="../tags/tag26.xml"/><Relationship Id="rId23" Type="http://schemas.openxmlformats.org/officeDocument/2006/relationships/image" Target="../media/image6.svg"/><Relationship Id="rId22" Type="http://schemas.openxmlformats.org/officeDocument/2006/relationships/image" Target="../media/image20.png"/><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image" Target="../media/image15.png"/><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image" Target="../media/image5.svg"/><Relationship Id="rId14" Type="http://schemas.openxmlformats.org/officeDocument/2006/relationships/image" Target="../media/image19.png"/><Relationship Id="rId13" Type="http://schemas.openxmlformats.org/officeDocument/2006/relationships/tags" Target="../tags/tag19.xml"/><Relationship Id="rId12" Type="http://schemas.openxmlformats.org/officeDocument/2006/relationships/image" Target="../media/image4.svg"/><Relationship Id="rId11" Type="http://schemas.openxmlformats.org/officeDocument/2006/relationships/image" Target="../media/image18.png"/><Relationship Id="rId10" Type="http://schemas.openxmlformats.org/officeDocument/2006/relationships/tags" Target="../tags/tag18.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microsoft.com/office/2007/relationships/hdphoto" Target="../media/image4.wdp"/><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6699"/>
        </a:solidFill>
        <a:effectLst/>
      </p:bgPr>
    </p:bg>
    <p:spTree>
      <p:nvGrpSpPr>
        <p:cNvPr id="1" name=""/>
        <p:cNvGrpSpPr/>
        <p:nvPr/>
      </p:nvGrpSpPr>
      <p:grpSpPr>
        <a:xfrm>
          <a:off x="0" y="0"/>
          <a:ext cx="0" cy="0"/>
          <a:chOff x="0" y="0"/>
          <a:chExt cx="0" cy="0"/>
        </a:xfrm>
      </p:grpSpPr>
      <p:grpSp>
        <p:nvGrpSpPr>
          <p:cNvPr id="3" name="组合 2"/>
          <p:cNvGrpSpPr/>
          <p:nvPr/>
        </p:nvGrpSpPr>
        <p:grpSpPr>
          <a:xfrm>
            <a:off x="0" y="378281"/>
            <a:ext cx="12192000" cy="6109605"/>
            <a:chOff x="0" y="378281"/>
            <a:chExt cx="12192000" cy="6109605"/>
          </a:xfrm>
        </p:grpSpPr>
        <p:sp>
          <p:nvSpPr>
            <p:cNvPr id="4" name="矩形 3"/>
            <p:cNvSpPr/>
            <p:nvPr/>
          </p:nvSpPr>
          <p:spPr>
            <a:xfrm>
              <a:off x="355599" y="391886"/>
              <a:ext cx="11509829" cy="60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流程图: 手动输入 4"/>
            <p:cNvSpPr/>
            <p:nvPr/>
          </p:nvSpPr>
          <p:spPr>
            <a:xfrm rot="5400000">
              <a:off x="1175657" y="4397829"/>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流程图: 手动输入 5"/>
            <p:cNvSpPr/>
            <p:nvPr/>
          </p:nvSpPr>
          <p:spPr>
            <a:xfrm rot="16200000">
              <a:off x="10101943" y="-797376"/>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 name="组合 1"/>
          <p:cNvGrpSpPr/>
          <p:nvPr/>
        </p:nvGrpSpPr>
        <p:grpSpPr>
          <a:xfrm>
            <a:off x="326572" y="3341916"/>
            <a:ext cx="11526156" cy="182336"/>
            <a:chOff x="326572" y="3341916"/>
            <a:chExt cx="11526156" cy="182336"/>
          </a:xfrm>
        </p:grpSpPr>
        <p:grpSp>
          <p:nvGrpSpPr>
            <p:cNvPr id="21" name="组合 20"/>
            <p:cNvGrpSpPr/>
            <p:nvPr/>
          </p:nvGrpSpPr>
          <p:grpSpPr>
            <a:xfrm>
              <a:off x="326572" y="3341916"/>
              <a:ext cx="1959428" cy="182336"/>
              <a:chOff x="326572" y="3341916"/>
              <a:chExt cx="1959428" cy="182336"/>
            </a:xfrm>
          </p:grpSpPr>
          <p:cxnSp>
            <p:nvCxnSpPr>
              <p:cNvPr id="8" name="直接连接符 7"/>
              <p:cNvCxnSpPr/>
              <p:nvPr/>
            </p:nvCxnSpPr>
            <p:spPr>
              <a:xfrm>
                <a:off x="326572" y="3433084"/>
                <a:ext cx="1758042"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103664"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2" name="组合 21"/>
            <p:cNvGrpSpPr/>
            <p:nvPr/>
          </p:nvGrpSpPr>
          <p:grpSpPr>
            <a:xfrm>
              <a:off x="9935027" y="3341916"/>
              <a:ext cx="1917701" cy="182336"/>
              <a:chOff x="9935027" y="3341916"/>
              <a:chExt cx="1917701" cy="182336"/>
            </a:xfrm>
          </p:grpSpPr>
          <p:cxnSp>
            <p:nvCxnSpPr>
              <p:cNvPr id="13" name="直接连接符 12"/>
              <p:cNvCxnSpPr/>
              <p:nvPr/>
            </p:nvCxnSpPr>
            <p:spPr>
              <a:xfrm flipH="1">
                <a:off x="10123714" y="3427186"/>
                <a:ext cx="1729014"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10800000">
                <a:off x="9935027"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sp>
        <p:nvSpPr>
          <p:cNvPr id="15" name="矩形 14"/>
          <p:cNvSpPr/>
          <p:nvPr/>
        </p:nvSpPr>
        <p:spPr>
          <a:xfrm>
            <a:off x="2103755" y="2966085"/>
            <a:ext cx="7966075" cy="922020"/>
          </a:xfrm>
          <a:prstGeom prst="rect">
            <a:avLst/>
          </a:prstGeom>
          <a:effectLst>
            <a:outerShdw blurRad="63500" sx="102000" sy="102000" algn="ctr"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400" b="1" dirty="0">
                <a:solidFill>
                  <a:schemeClr val="tx2">
                    <a:lumMod val="75000"/>
                  </a:schemeClr>
                </a:solidFill>
                <a:cs typeface="+mn-ea"/>
                <a:sym typeface="+mn-lt"/>
              </a:rPr>
              <a:t>大学生创新创业教育教程</a:t>
            </a:r>
            <a:endParaRPr lang="en-US" altLang="zh-CN" sz="5400" b="1" spc="300" dirty="0">
              <a:solidFill>
                <a:schemeClr val="tx2">
                  <a:lumMod val="75000"/>
                </a:schemeClr>
              </a:solidFill>
              <a:cs typeface="+mn-ea"/>
              <a:sym typeface="+mn-lt"/>
            </a:endParaRPr>
          </a:p>
        </p:txBody>
      </p:sp>
      <p:sp>
        <p:nvSpPr>
          <p:cNvPr id="17" name="文本框 21"/>
          <p:cNvSpPr txBox="1"/>
          <p:nvPr/>
        </p:nvSpPr>
        <p:spPr>
          <a:xfrm>
            <a:off x="3682911" y="5055471"/>
            <a:ext cx="4806944"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dirty="0">
                <a:solidFill>
                  <a:schemeClr val="tx2">
                    <a:lumMod val="75000"/>
                  </a:schemeClr>
                </a:solidFill>
                <a:cs typeface="+mn-ea"/>
                <a:sym typeface="+mn-lt"/>
              </a:rPr>
              <a:t>北京出版社</a:t>
            </a:r>
            <a:endParaRPr lang="zh-CN" altLang="en-US" sz="3200" dirty="0">
              <a:solidFill>
                <a:schemeClr val="tx2">
                  <a:lumMod val="75000"/>
                </a:schemeClr>
              </a:solidFill>
              <a:cs typeface="+mn-ea"/>
              <a:sym typeface="+mn-lt"/>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77355" y="812165"/>
            <a:ext cx="4834890" cy="553783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3" name="矩形 2"/>
          <p:cNvSpPr/>
          <p:nvPr/>
        </p:nvSpPr>
        <p:spPr>
          <a:xfrm>
            <a:off x="5959475" y="0"/>
            <a:ext cx="273050" cy="6858000"/>
          </a:xfrm>
          <a:prstGeom prst="rect">
            <a:avLst/>
          </a:prstGeom>
          <a:solidFill>
            <a:srgbClr val="00669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4" name="矩形: 圆角 3"/>
          <p:cNvSpPr/>
          <p:nvPr/>
        </p:nvSpPr>
        <p:spPr>
          <a:xfrm>
            <a:off x="7974965" y="812165"/>
            <a:ext cx="2254885" cy="656590"/>
          </a:xfrm>
          <a:prstGeom prst="round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dirty="0">
                <a:latin typeface="微软雅黑" panose="020B0503020204020204" charset="-122"/>
                <a:ea typeface="微软雅黑" panose="020B0503020204020204" charset="-122"/>
                <a:cs typeface="+mn-ea"/>
                <a:sym typeface="+mn-lt"/>
              </a:rPr>
              <a:t>（四）影响因素</a:t>
            </a:r>
            <a:endParaRPr lang="zh-CN" altLang="en-US" dirty="0">
              <a:latin typeface="微软雅黑" panose="020B0503020204020204" charset="-122"/>
              <a:ea typeface="微软雅黑" panose="020B0503020204020204" charset="-122"/>
              <a:cs typeface="+mn-ea"/>
              <a:sym typeface="+mn-lt"/>
            </a:endParaRPr>
          </a:p>
        </p:txBody>
      </p:sp>
      <p:sp>
        <p:nvSpPr>
          <p:cNvPr id="6" name="矩形 5"/>
          <p:cNvSpPr/>
          <p:nvPr/>
        </p:nvSpPr>
        <p:spPr>
          <a:xfrm>
            <a:off x="323215" y="812165"/>
            <a:ext cx="4846320" cy="5537835"/>
          </a:xfrm>
          <a:prstGeom prst="rect">
            <a:avLst/>
          </a:prstGeom>
          <a:solidFill>
            <a:srgbClr val="00669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7" name="文本框 6"/>
          <p:cNvSpPr txBox="1"/>
          <p:nvPr/>
        </p:nvSpPr>
        <p:spPr>
          <a:xfrm>
            <a:off x="7000875" y="1457325"/>
            <a:ext cx="4469765" cy="4892675"/>
          </a:xfrm>
          <a:prstGeom prst="rect">
            <a:avLst/>
          </a:prstGeom>
          <a:noFill/>
        </p:spPr>
        <p:txBody>
          <a:bodyPr wrap="square" rtlCol="0">
            <a:spAutoFit/>
          </a:bodyPr>
          <a:lstStyle/>
          <a:p>
            <a:pPr algn="l" fontAlgn="auto">
              <a:lnSpc>
                <a:spcPct val="150000"/>
              </a:lnSpc>
            </a:pPr>
            <a:r>
              <a:rPr lang="zh-CN" altLang="en-US" sz="1600" dirty="0">
                <a:solidFill>
                  <a:schemeClr val="tx1">
                    <a:lumMod val="50000"/>
                    <a:lumOff val="50000"/>
                  </a:schemeClr>
                </a:solidFill>
                <a:latin typeface="+mn-ea"/>
                <a:cs typeface="+mn-ea"/>
                <a:sym typeface="+mn-lt"/>
              </a:rPr>
              <a:t>1. 企业文化</a:t>
            </a:r>
            <a:endParaRPr lang="zh-CN" altLang="en-US" sz="1600" dirty="0">
              <a:solidFill>
                <a:schemeClr val="tx1">
                  <a:lumMod val="50000"/>
                  <a:lumOff val="50000"/>
                </a:schemeClr>
              </a:solidFill>
              <a:latin typeface="+mn-ea"/>
              <a:cs typeface="+mn-ea"/>
              <a:sym typeface="+mn-lt"/>
            </a:endParaRPr>
          </a:p>
          <a:p>
            <a:pPr algn="l" fontAlgn="auto">
              <a:lnSpc>
                <a:spcPct val="150000"/>
              </a:lnSpc>
            </a:pPr>
            <a:r>
              <a:rPr lang="zh-CN" altLang="en-US" sz="1600" dirty="0">
                <a:solidFill>
                  <a:schemeClr val="tx1">
                    <a:lumMod val="50000"/>
                    <a:lumOff val="50000"/>
                  </a:schemeClr>
                </a:solidFill>
                <a:latin typeface="+mn-ea"/>
                <a:cs typeface="+mn-ea"/>
                <a:sym typeface="+mn-lt"/>
              </a:rPr>
              <a:t>企业文化是企业内部影响企业创新与变革的重要因素。企业文化是将企业凝聚起来的“胶水”，这种凝聚效应全面体现于企业的各个方面，任何为了提高企业创新能力的举措必然应该有相应的企业文化转型计划。</a:t>
            </a:r>
            <a:endParaRPr lang="zh-CN" altLang="en-US" sz="1600" dirty="0">
              <a:solidFill>
                <a:schemeClr val="tx1">
                  <a:lumMod val="50000"/>
                  <a:lumOff val="50000"/>
                </a:schemeClr>
              </a:solidFill>
              <a:latin typeface="+mn-ea"/>
              <a:cs typeface="+mn-ea"/>
              <a:sym typeface="+mn-lt"/>
            </a:endParaRPr>
          </a:p>
          <a:p>
            <a:pPr algn="l" fontAlgn="auto">
              <a:lnSpc>
                <a:spcPct val="150000"/>
              </a:lnSpc>
            </a:pPr>
            <a:r>
              <a:rPr lang="zh-CN" altLang="en-US" sz="1600" dirty="0">
                <a:solidFill>
                  <a:schemeClr val="tx1">
                    <a:lumMod val="50000"/>
                    <a:lumOff val="50000"/>
                  </a:schemeClr>
                </a:solidFill>
                <a:latin typeface="+mn-ea"/>
                <a:cs typeface="+mn-ea"/>
                <a:sym typeface="+mn-lt"/>
              </a:rPr>
              <a:t>2. 领导风格</a:t>
            </a:r>
            <a:endParaRPr lang="zh-CN" altLang="en-US" sz="1600" dirty="0">
              <a:solidFill>
                <a:schemeClr val="tx1">
                  <a:lumMod val="50000"/>
                  <a:lumOff val="50000"/>
                </a:schemeClr>
              </a:solidFill>
              <a:latin typeface="+mn-ea"/>
              <a:cs typeface="+mn-ea"/>
              <a:sym typeface="+mn-lt"/>
            </a:endParaRPr>
          </a:p>
          <a:p>
            <a:pPr algn="l" fontAlgn="auto">
              <a:lnSpc>
                <a:spcPct val="150000"/>
              </a:lnSpc>
            </a:pPr>
            <a:r>
              <a:rPr lang="zh-CN" altLang="en-US" sz="1600" dirty="0">
                <a:solidFill>
                  <a:schemeClr val="tx1">
                    <a:lumMod val="50000"/>
                    <a:lumOff val="50000"/>
                  </a:schemeClr>
                </a:solidFill>
                <a:latin typeface="+mn-ea"/>
                <a:cs typeface="+mn-ea"/>
                <a:sym typeface="+mn-lt"/>
              </a:rPr>
              <a:t>一个企业的领导者在推动创新方面起着至关重要的作用，而其中领导者的风格又直接决定企业创新能力的高低。</a:t>
            </a:r>
            <a:endParaRPr lang="zh-CN" altLang="en-US" sz="1600" dirty="0">
              <a:solidFill>
                <a:schemeClr val="tx1">
                  <a:lumMod val="50000"/>
                  <a:lumOff val="50000"/>
                </a:schemeClr>
              </a:solidFill>
              <a:latin typeface="+mn-ea"/>
              <a:cs typeface="+mn-ea"/>
              <a:sym typeface="+mn-lt"/>
            </a:endParaRPr>
          </a:p>
          <a:p>
            <a:pPr algn="l" fontAlgn="auto">
              <a:lnSpc>
                <a:spcPct val="150000"/>
              </a:lnSpc>
            </a:pPr>
            <a:r>
              <a:rPr lang="zh-CN" altLang="en-US" sz="1600" dirty="0">
                <a:solidFill>
                  <a:schemeClr val="tx1">
                    <a:lumMod val="50000"/>
                    <a:lumOff val="50000"/>
                  </a:schemeClr>
                </a:solidFill>
                <a:latin typeface="+mn-ea"/>
                <a:cs typeface="+mn-ea"/>
                <a:sym typeface="+mn-lt"/>
              </a:rPr>
              <a:t>3. 员工的学习能力</a:t>
            </a:r>
            <a:endParaRPr lang="zh-CN" altLang="en-US" sz="1600" dirty="0">
              <a:solidFill>
                <a:schemeClr val="tx1">
                  <a:lumMod val="50000"/>
                  <a:lumOff val="50000"/>
                </a:schemeClr>
              </a:solidFill>
              <a:latin typeface="+mn-ea"/>
              <a:cs typeface="+mn-ea"/>
              <a:sym typeface="+mn-lt"/>
            </a:endParaRPr>
          </a:p>
          <a:p>
            <a:pPr algn="l" fontAlgn="auto">
              <a:lnSpc>
                <a:spcPct val="150000"/>
              </a:lnSpc>
            </a:pPr>
            <a:r>
              <a:rPr lang="zh-CN" altLang="en-US" sz="1600" dirty="0">
                <a:solidFill>
                  <a:schemeClr val="tx1">
                    <a:lumMod val="50000"/>
                    <a:lumOff val="50000"/>
                  </a:schemeClr>
                </a:solidFill>
                <a:latin typeface="+mn-ea"/>
                <a:cs typeface="+mn-ea"/>
                <a:sym typeface="+mn-lt"/>
              </a:rPr>
              <a:t>4. 创新的评价机制</a:t>
            </a:r>
            <a:endParaRPr lang="zh-CN" altLang="en-US" sz="1600" dirty="0">
              <a:solidFill>
                <a:schemeClr val="tx1">
                  <a:lumMod val="50000"/>
                  <a:lumOff val="50000"/>
                </a:schemeClr>
              </a:solidFill>
              <a:latin typeface="+mn-ea"/>
              <a:cs typeface="+mn-ea"/>
              <a:sym typeface="+mn-lt"/>
            </a:endParaRPr>
          </a:p>
          <a:p>
            <a:pPr algn="l" fontAlgn="auto">
              <a:lnSpc>
                <a:spcPct val="150000"/>
              </a:lnSpc>
            </a:pPr>
            <a:r>
              <a:rPr lang="zh-CN" altLang="en-US" sz="1600" dirty="0">
                <a:solidFill>
                  <a:schemeClr val="tx1">
                    <a:lumMod val="50000"/>
                    <a:lumOff val="50000"/>
                  </a:schemeClr>
                </a:solidFill>
                <a:latin typeface="+mn-ea"/>
                <a:cs typeface="+mn-ea"/>
                <a:sym typeface="+mn-lt"/>
              </a:rPr>
              <a:t>5. 员工的主动性与合作精神</a:t>
            </a:r>
            <a:endParaRPr lang="zh-CN" altLang="en-US" sz="1600" dirty="0">
              <a:solidFill>
                <a:schemeClr val="tx1">
                  <a:lumMod val="50000"/>
                  <a:lumOff val="50000"/>
                </a:schemeClr>
              </a:solidFill>
              <a:latin typeface="+mn-ea"/>
              <a:cs typeface="+mn-ea"/>
              <a:sym typeface="+mn-lt"/>
            </a:endParaRPr>
          </a:p>
        </p:txBody>
      </p:sp>
      <p:grpSp>
        <p:nvGrpSpPr>
          <p:cNvPr id="8" name="组合 7"/>
          <p:cNvGrpSpPr/>
          <p:nvPr/>
        </p:nvGrpSpPr>
        <p:grpSpPr>
          <a:xfrm>
            <a:off x="436207" y="811932"/>
            <a:ext cx="4490720" cy="5378450"/>
            <a:chOff x="680683" y="1749070"/>
            <a:chExt cx="4490720" cy="5378450"/>
          </a:xfrm>
        </p:grpSpPr>
        <p:sp>
          <p:nvSpPr>
            <p:cNvPr id="10" name="文本框 9"/>
            <p:cNvSpPr txBox="1"/>
            <p:nvPr/>
          </p:nvSpPr>
          <p:spPr>
            <a:xfrm>
              <a:off x="680683" y="2604415"/>
              <a:ext cx="4490720" cy="4523105"/>
            </a:xfrm>
            <a:prstGeom prst="rect">
              <a:avLst/>
            </a:prstGeom>
            <a:noFill/>
          </p:spPr>
          <p:txBody>
            <a:bodyPr wrap="square" rtlCol="0">
              <a:spAutoFit/>
            </a:bodyPr>
            <a:lstStyle/>
            <a:p>
              <a:pPr fontAlgn="auto">
                <a:lnSpc>
                  <a:spcPct val="150000"/>
                </a:lnSpc>
              </a:pPr>
              <a:r>
                <a:rPr sz="1600" dirty="0">
                  <a:solidFill>
                    <a:schemeClr val="bg1"/>
                  </a:solidFill>
                  <a:latin typeface="+mn-ea"/>
                  <a:cs typeface="+mn-ea"/>
                  <a:sym typeface="+mn-lt"/>
                </a:rPr>
                <a:t>创新能力是民族进步的灵魂、经济竞争的核心。当今社会的竞争，与其说是人才的竞争，不如说是人的创造力的竞争。随着现代科学技术的发展，文明的真正财富将越来越表现为人的创造性。知识激</a:t>
              </a:r>
              <a:r>
                <a:rPr lang="zh-CN" altLang="en-US" sz="1600" dirty="0">
                  <a:solidFill>
                    <a:schemeClr val="bg1"/>
                  </a:solidFill>
                  <a:latin typeface="+mn-ea"/>
                  <a:cs typeface="+mn-ea"/>
                  <a:sym typeface="+mn-lt"/>
                </a:rPr>
                <a:t>增，需要新一代学生学会学习；科技革命，需要新一代学生革新创造。培养青少年的创新能力，是未来社会生产的特点所决定的。培养青少年的创新能力，对于我国具有重大的意义。我国要到 21 世纪中叶达到中等发达国家水平，成为具有高度物质文明和精神文明的社会主义现代化强国，这个宏伟计划的实现需要这一事业的继承者们，必须具有创新精神。</a:t>
              </a:r>
              <a:endParaRPr lang="zh-CN" altLang="en-US" sz="1600" dirty="0">
                <a:solidFill>
                  <a:schemeClr val="bg1"/>
                </a:solidFill>
                <a:latin typeface="+mn-ea"/>
                <a:cs typeface="+mn-ea"/>
                <a:sym typeface="+mn-lt"/>
              </a:endParaRPr>
            </a:p>
          </p:txBody>
        </p:sp>
        <p:sp>
          <p:nvSpPr>
            <p:cNvPr id="14" name="矩形 13"/>
            <p:cNvSpPr/>
            <p:nvPr/>
          </p:nvSpPr>
          <p:spPr>
            <a:xfrm>
              <a:off x="1602729" y="1749070"/>
              <a:ext cx="2557364" cy="656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006699"/>
                  </a:solidFill>
                  <a:latin typeface="+mn-ea"/>
                  <a:cs typeface="+mn-ea"/>
                  <a:sym typeface="+mn-lt"/>
                </a:rPr>
                <a:t>（三）创新能力的意义</a:t>
              </a:r>
              <a:endParaRPr lang="zh-CN" altLang="en-US" b="1" dirty="0">
                <a:solidFill>
                  <a:srgbClr val="006699"/>
                </a:solidFill>
                <a:latin typeface="+mn-ea"/>
                <a:cs typeface="+mn-ea"/>
                <a:sym typeface="+mn-lt"/>
              </a:endParaRPr>
            </a:p>
          </p:txBody>
        </p:sp>
      </p:grpSp>
      <p:sp>
        <p:nvSpPr>
          <p:cNvPr id="15" name="文本框 14"/>
          <p:cNvSpPr txBox="1"/>
          <p:nvPr/>
        </p:nvSpPr>
        <p:spPr>
          <a:xfrm>
            <a:off x="436880" y="152400"/>
            <a:ext cx="2621280" cy="583565"/>
          </a:xfrm>
          <a:prstGeom prst="rect">
            <a:avLst/>
          </a:prstGeom>
          <a:noFill/>
        </p:spPr>
        <p:txBody>
          <a:bodyPr wrap="none" rtlCol="0" anchor="t">
            <a:spAutoFit/>
          </a:bodyPr>
          <a:p>
            <a:r>
              <a:rPr sz="3200" b="1" dirty="0">
                <a:solidFill>
                  <a:schemeClr val="tx2">
                    <a:lumMod val="75000"/>
                  </a:schemeClr>
                </a:solidFill>
                <a:latin typeface="+mn-ea"/>
                <a:cs typeface="+mn-ea"/>
                <a:sym typeface="+mn-lt"/>
              </a:rPr>
              <a:t>二、创新能力</a:t>
            </a:r>
            <a:endParaRPr lang="zh-CN" altLang="en-US" sz="3200" b="1" dirty="0">
              <a:solidFill>
                <a:schemeClr val="tx2">
                  <a:lumMod val="75000"/>
                </a:schemeClr>
              </a:solidFill>
              <a:latin typeface="+mn-ea"/>
              <a:cs typeface="+mn-ea"/>
              <a:sym typeface="+mn-lt"/>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三、创新与创业</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p:cNvSpPr/>
          <p:nvPr/>
        </p:nvSpPr>
        <p:spPr>
          <a:xfrm>
            <a:off x="693420" y="1256030"/>
            <a:ext cx="5515610" cy="4154170"/>
          </a:xfrm>
          <a:prstGeom prst="rect">
            <a:avLst/>
          </a:prstGeom>
        </p:spPr>
        <p:txBody>
          <a:bodyPr wrap="square">
            <a:spAutoFit/>
          </a:bodyPr>
          <a:lstStyle/>
          <a:p>
            <a:pPr algn="just">
              <a:lnSpc>
                <a:spcPct val="150000"/>
              </a:lnSpc>
            </a:pPr>
            <a:r>
              <a:rPr lang="zh-CN" altLang="en-US" sz="1600" b="1" i="0" dirty="0">
                <a:solidFill>
                  <a:schemeClr val="tx2"/>
                </a:solidFill>
                <a:effectLst/>
                <a:cs typeface="+mn-ea"/>
                <a:sym typeface="+mn-lt"/>
              </a:rPr>
              <a:t>全球经济一体化进程的加快及知识经济时代的到来，使得创新和创业成了当今时代的主旋律，成为促进一个国家经济发展的重要途径，并日益得到全世界的关注。虽然创业与创新是两个不同的概念，但两者之间又存在着不可割断的联系。</a:t>
            </a:r>
            <a:endParaRPr lang="zh-CN" altLang="en-US" sz="1600" b="1" i="0" dirty="0">
              <a:solidFill>
                <a:schemeClr val="tx2"/>
              </a:solidFill>
              <a:effectLst/>
              <a:cs typeface="+mn-ea"/>
              <a:sym typeface="+mn-lt"/>
            </a:endParaRPr>
          </a:p>
          <a:p>
            <a:pPr algn="just">
              <a:lnSpc>
                <a:spcPct val="150000"/>
              </a:lnSpc>
            </a:pPr>
            <a:r>
              <a:rPr lang="zh-CN" altLang="en-US" sz="1600" b="1" i="0" dirty="0">
                <a:solidFill>
                  <a:schemeClr val="tx2"/>
                </a:solidFill>
                <a:effectLst/>
                <a:cs typeface="+mn-ea"/>
                <a:sym typeface="+mn-lt"/>
              </a:rPr>
              <a:t>创业与创新两个范畴之间有着本质上的契合、内涵上的相互包容和实践过程中的互动发展。第一次提出了“创新”概念的奥地利著名经济学家熊彼特认为，创新是生产要素和生产条件的一种从未有过的新组合，这种“新组合”能够使原来的成本曲线不断更新，由此产生超额利润或潜在的超额利润。创新活动的这些本质内涵，体现着它与创业活动性质上的一致性和关联性。</a:t>
            </a:r>
            <a:endParaRPr lang="en-US" altLang="zh-CN" sz="1600" b="1" i="0" dirty="0">
              <a:solidFill>
                <a:schemeClr val="tx2"/>
              </a:solidFill>
              <a:effectLst/>
              <a:cs typeface="+mn-ea"/>
              <a:sym typeface="+mn-lt"/>
            </a:endParaRPr>
          </a:p>
        </p:txBody>
      </p:sp>
      <p:pic>
        <p:nvPicPr>
          <p:cNvPr id="15" name="图片 14"/>
          <p:cNvPicPr>
            <a:picLocks noChangeAspect="1"/>
          </p:cNvPicPr>
          <p:nvPr/>
        </p:nvPicPr>
        <p:blipFill>
          <a:blip r:embed="rId1"/>
          <a:stretch>
            <a:fillRect/>
          </a:stretch>
        </p:blipFill>
        <p:spPr>
          <a:xfrm>
            <a:off x="6660515" y="1356995"/>
            <a:ext cx="4663440" cy="35782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815217" y="3109963"/>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02</a:t>
            </a:r>
            <a:endParaRPr lang="zh-CN" altLang="en-US" sz="3200" dirty="0">
              <a:solidFill>
                <a:srgbClr val="006699"/>
              </a:solidFill>
              <a:cs typeface="+mn-ea"/>
              <a:sym typeface="+mn-lt"/>
            </a:endParaRPr>
          </a:p>
        </p:txBody>
      </p:sp>
      <p:sp>
        <p:nvSpPr>
          <p:cNvPr id="6" name="文本框 11"/>
          <p:cNvSpPr txBox="1"/>
          <p:nvPr/>
        </p:nvSpPr>
        <p:spPr>
          <a:xfrm>
            <a:off x="9851571" y="3113313"/>
            <a:ext cx="2140169" cy="1076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创新思维概述</a:t>
            </a:r>
            <a:endParaRPr lang="zh-CN" altLang="en-US"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9" name="图片 8"/>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一、创新思维的含义和分类</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8" name="矩形: 圆角 67"/>
          <p:cNvSpPr/>
          <p:nvPr/>
        </p:nvSpPr>
        <p:spPr>
          <a:xfrm>
            <a:off x="1127125" y="988060"/>
            <a:ext cx="10046335" cy="1256665"/>
          </a:xfrm>
          <a:prstGeom prst="round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矩形 68"/>
          <p:cNvSpPr/>
          <p:nvPr/>
        </p:nvSpPr>
        <p:spPr>
          <a:xfrm>
            <a:off x="1307176" y="1046320"/>
            <a:ext cx="9622971" cy="1198880"/>
          </a:xfrm>
          <a:prstGeom prst="rect">
            <a:avLst/>
          </a:prstGeom>
        </p:spPr>
        <p:txBody>
          <a:bodyPr wrap="square">
            <a:spAutoFit/>
          </a:bodyPr>
          <a:lstStyle/>
          <a:p>
            <a:pPr algn="l">
              <a:lnSpc>
                <a:spcPct val="150000"/>
              </a:lnSpc>
            </a:pPr>
            <a:r>
              <a:rPr lang="zh-CN" altLang="en-US" sz="1600" b="0" i="0" dirty="0">
                <a:solidFill>
                  <a:schemeClr val="bg1"/>
                </a:solidFill>
                <a:effectLst/>
                <a:cs typeface="+mn-ea"/>
                <a:sym typeface="+mn-lt"/>
              </a:rPr>
              <a:t>所谓思维，是指人脑利用已存在的知识，对记忆的信息进行分析、计算、比较、判断、推理、决策的动态活动过程。思维是对事物的间接反映，它通过其他媒介作用认识客观事物，即借助于已有的知识和经验以及已知的条件推测未知的事物。</a:t>
            </a:r>
            <a:endParaRPr lang="zh-CN" altLang="en-US" sz="1600" b="0" i="0" dirty="0">
              <a:solidFill>
                <a:schemeClr val="bg1"/>
              </a:solidFill>
              <a:effectLst/>
              <a:cs typeface="+mn-ea"/>
              <a:sym typeface="+mn-lt"/>
            </a:endParaRPr>
          </a:p>
        </p:txBody>
      </p:sp>
      <p:sp>
        <p:nvSpPr>
          <p:cNvPr id="70" name="文本框 19"/>
          <p:cNvSpPr txBox="1"/>
          <p:nvPr/>
        </p:nvSpPr>
        <p:spPr>
          <a:xfrm>
            <a:off x="1129030" y="3352800"/>
            <a:ext cx="2860675" cy="116840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sz="1400" dirty="0">
                <a:solidFill>
                  <a:schemeClr val="tx2"/>
                </a:solidFill>
                <a:cs typeface="+mn-ea"/>
                <a:sym typeface="+mn-lt"/>
              </a:rPr>
              <a:t>发散思维是指人在思维过程中，无拘束地将思维由一个中心点像光线一样向四面八方展开，从而获得众多的解决问题的设想、方案和办法的思维过程，</a:t>
            </a:r>
            <a:endParaRPr lang="zh-CN" altLang="en-US" sz="1400" dirty="0">
              <a:solidFill>
                <a:schemeClr val="tx2"/>
              </a:solidFill>
              <a:cs typeface="+mn-ea"/>
              <a:sym typeface="+mn-lt"/>
            </a:endParaRPr>
          </a:p>
        </p:txBody>
      </p:sp>
      <p:sp>
        <p:nvSpPr>
          <p:cNvPr id="71" name="矩形 70"/>
          <p:cNvSpPr/>
          <p:nvPr/>
        </p:nvSpPr>
        <p:spPr>
          <a:xfrm>
            <a:off x="1521922" y="3045740"/>
            <a:ext cx="1783080" cy="36830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dirty="0">
                <a:solidFill>
                  <a:schemeClr val="tx2"/>
                </a:solidFill>
                <a:cs typeface="+mn-ea"/>
                <a:sym typeface="+mn-lt"/>
              </a:rPr>
              <a:t>（一）发散思维</a:t>
            </a:r>
            <a:endParaRPr lang="zh-CN" altLang="en-US" b="1" dirty="0">
              <a:solidFill>
                <a:schemeClr val="tx2"/>
              </a:solidFill>
              <a:cs typeface="+mn-ea"/>
              <a:sym typeface="+mn-lt"/>
            </a:endParaRPr>
          </a:p>
        </p:txBody>
      </p:sp>
      <p:sp>
        <p:nvSpPr>
          <p:cNvPr id="72" name="文本框 19"/>
          <p:cNvSpPr txBox="1"/>
          <p:nvPr/>
        </p:nvSpPr>
        <p:spPr>
          <a:xfrm>
            <a:off x="4838446" y="3444709"/>
            <a:ext cx="2559557" cy="1076325"/>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sz="1600" dirty="0">
                <a:solidFill>
                  <a:schemeClr val="tx2"/>
                </a:solidFill>
                <a:cs typeface="+mn-ea"/>
                <a:sym typeface="+mn-lt"/>
              </a:rPr>
              <a:t>收敛思维又称集中思维，它的思维方向总是指向问题中心，是一种寻求唯一答案的思维。</a:t>
            </a:r>
            <a:endParaRPr lang="zh-CN" altLang="en-US" sz="1600" dirty="0">
              <a:solidFill>
                <a:schemeClr val="tx2"/>
              </a:solidFill>
              <a:cs typeface="+mn-ea"/>
              <a:sym typeface="+mn-lt"/>
            </a:endParaRPr>
          </a:p>
        </p:txBody>
      </p:sp>
      <p:sp>
        <p:nvSpPr>
          <p:cNvPr id="73" name="矩形 72"/>
          <p:cNvSpPr/>
          <p:nvPr/>
        </p:nvSpPr>
        <p:spPr>
          <a:xfrm>
            <a:off x="5223555" y="3056535"/>
            <a:ext cx="1783080" cy="36830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dirty="0">
                <a:solidFill>
                  <a:schemeClr val="tx2"/>
                </a:solidFill>
                <a:cs typeface="+mn-ea"/>
                <a:sym typeface="+mn-lt"/>
              </a:rPr>
              <a:t>（二）收敛思维</a:t>
            </a:r>
            <a:endParaRPr lang="zh-CN" altLang="en-US" b="1" dirty="0">
              <a:solidFill>
                <a:schemeClr val="tx2"/>
              </a:solidFill>
              <a:cs typeface="+mn-ea"/>
              <a:sym typeface="+mn-lt"/>
            </a:endParaRPr>
          </a:p>
        </p:txBody>
      </p:sp>
      <p:sp>
        <p:nvSpPr>
          <p:cNvPr id="74" name="文本框 19"/>
          <p:cNvSpPr txBox="1"/>
          <p:nvPr/>
        </p:nvSpPr>
        <p:spPr>
          <a:xfrm>
            <a:off x="8579620" y="3398354"/>
            <a:ext cx="2559556" cy="1076325"/>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sz="1600" dirty="0">
                <a:solidFill>
                  <a:schemeClr val="tx2"/>
                </a:solidFill>
                <a:cs typeface="+mn-ea"/>
                <a:sym typeface="+mn-lt"/>
              </a:rPr>
              <a:t>联想思维是指在人脑的记忆表象系统中，由于某种诱因使不同表象发生联系的一种思维活动。</a:t>
            </a:r>
            <a:endParaRPr lang="zh-CN" altLang="en-US" sz="1600" dirty="0">
              <a:solidFill>
                <a:schemeClr val="tx2"/>
              </a:solidFill>
              <a:cs typeface="+mn-ea"/>
              <a:sym typeface="+mn-lt"/>
            </a:endParaRPr>
          </a:p>
        </p:txBody>
      </p:sp>
      <p:sp>
        <p:nvSpPr>
          <p:cNvPr id="75" name="矩形 74"/>
          <p:cNvSpPr/>
          <p:nvPr/>
        </p:nvSpPr>
        <p:spPr>
          <a:xfrm>
            <a:off x="8900111" y="3056535"/>
            <a:ext cx="1783080" cy="36830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dirty="0">
                <a:solidFill>
                  <a:schemeClr val="tx2"/>
                </a:solidFill>
                <a:cs typeface="+mn-ea"/>
                <a:sym typeface="+mn-lt"/>
              </a:rPr>
              <a:t>（三）联想思维</a:t>
            </a:r>
            <a:endParaRPr lang="zh-CN" altLang="en-US" b="1" dirty="0">
              <a:solidFill>
                <a:schemeClr val="tx2"/>
              </a:solidFill>
              <a:cs typeface="+mn-ea"/>
              <a:sym typeface="+mn-lt"/>
            </a:endParaRPr>
          </a:p>
        </p:txBody>
      </p:sp>
      <p:grpSp>
        <p:nvGrpSpPr>
          <p:cNvPr id="76" name="组合 75"/>
          <p:cNvGrpSpPr/>
          <p:nvPr/>
        </p:nvGrpSpPr>
        <p:grpSpPr>
          <a:xfrm>
            <a:off x="5784991" y="2471763"/>
            <a:ext cx="621705" cy="621705"/>
            <a:chOff x="5876164" y="3209164"/>
            <a:chExt cx="439673" cy="439673"/>
          </a:xfrm>
          <a:solidFill>
            <a:srgbClr val="006699"/>
          </a:solidFill>
        </p:grpSpPr>
        <p:sp>
          <p:nvSpPr>
            <p:cNvPr id="77" name="Oval 1316"/>
            <p:cNvSpPr>
              <a:spLocks noChangeArrowheads="1"/>
            </p:cNvSpPr>
            <p:nvPr/>
          </p:nvSpPr>
          <p:spPr bwMode="auto">
            <a:xfrm>
              <a:off x="5876164" y="3209164"/>
              <a:ext cx="439673" cy="439673"/>
            </a:xfrm>
            <a:prstGeom prst="ellipse">
              <a:avLst/>
            </a:prstGeom>
            <a:noFill/>
            <a:ln w="9525">
              <a:solidFill>
                <a:srgbClr val="006699"/>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lumMod val="65000"/>
                    <a:lumOff val="35000"/>
                  </a:schemeClr>
                </a:solidFill>
                <a:cs typeface="+mn-ea"/>
                <a:sym typeface="+mn-lt"/>
              </a:endParaRPr>
            </a:p>
          </p:txBody>
        </p:sp>
        <p:sp>
          <p:nvSpPr>
            <p:cNvPr id="78" name="Freeform 1317"/>
            <p:cNvSpPr/>
            <p:nvPr/>
          </p:nvSpPr>
          <p:spPr bwMode="auto">
            <a:xfrm>
              <a:off x="6196374" y="3326164"/>
              <a:ext cx="64042" cy="64042"/>
            </a:xfrm>
            <a:custGeom>
              <a:avLst/>
              <a:gdLst>
                <a:gd name="T0" fmla="*/ 14 w 52"/>
                <a:gd name="T1" fmla="*/ 19 h 52"/>
                <a:gd name="T2" fmla="*/ 12 w 52"/>
                <a:gd name="T3" fmla="*/ 0 h 52"/>
                <a:gd name="T4" fmla="*/ 29 w 52"/>
                <a:gd name="T5" fmla="*/ 9 h 52"/>
                <a:gd name="T6" fmla="*/ 45 w 52"/>
                <a:gd name="T7" fmla="*/ 2 h 52"/>
                <a:gd name="T8" fmla="*/ 40 w 52"/>
                <a:gd name="T9" fmla="*/ 19 h 52"/>
                <a:gd name="T10" fmla="*/ 52 w 52"/>
                <a:gd name="T11" fmla="*/ 33 h 52"/>
                <a:gd name="T12" fmla="*/ 36 w 52"/>
                <a:gd name="T13" fmla="*/ 35 h 52"/>
                <a:gd name="T14" fmla="*/ 26 w 52"/>
                <a:gd name="T15" fmla="*/ 52 h 52"/>
                <a:gd name="T16" fmla="*/ 19 w 52"/>
                <a:gd name="T17" fmla="*/ 35 h 52"/>
                <a:gd name="T18" fmla="*/ 0 w 52"/>
                <a:gd name="T19" fmla="*/ 31 h 52"/>
                <a:gd name="T20" fmla="*/ 14 w 52"/>
                <a:gd name="T21"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52">
                  <a:moveTo>
                    <a:pt x="14" y="19"/>
                  </a:moveTo>
                  <a:lnTo>
                    <a:pt x="12" y="0"/>
                  </a:lnTo>
                  <a:lnTo>
                    <a:pt x="29" y="9"/>
                  </a:lnTo>
                  <a:lnTo>
                    <a:pt x="45" y="2"/>
                  </a:lnTo>
                  <a:lnTo>
                    <a:pt x="40" y="19"/>
                  </a:lnTo>
                  <a:lnTo>
                    <a:pt x="52" y="33"/>
                  </a:lnTo>
                  <a:lnTo>
                    <a:pt x="36" y="35"/>
                  </a:lnTo>
                  <a:lnTo>
                    <a:pt x="26" y="52"/>
                  </a:lnTo>
                  <a:lnTo>
                    <a:pt x="19" y="35"/>
                  </a:lnTo>
                  <a:lnTo>
                    <a:pt x="0" y="31"/>
                  </a:lnTo>
                  <a:lnTo>
                    <a:pt x="14"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79" name="Freeform 1318"/>
            <p:cNvSpPr/>
            <p:nvPr/>
          </p:nvSpPr>
          <p:spPr bwMode="auto">
            <a:xfrm>
              <a:off x="6232090" y="3454248"/>
              <a:ext cx="17242" cy="19705"/>
            </a:xfrm>
            <a:custGeom>
              <a:avLst/>
              <a:gdLst>
                <a:gd name="T0" fmla="*/ 14 w 14"/>
                <a:gd name="T1" fmla="*/ 14 h 16"/>
                <a:gd name="T2" fmla="*/ 9 w 14"/>
                <a:gd name="T3" fmla="*/ 12 h 16"/>
                <a:gd name="T4" fmla="*/ 4 w 14"/>
                <a:gd name="T5" fmla="*/ 16 h 16"/>
                <a:gd name="T6" fmla="*/ 4 w 14"/>
                <a:gd name="T7" fmla="*/ 12 h 16"/>
                <a:gd name="T8" fmla="*/ 0 w 14"/>
                <a:gd name="T9" fmla="*/ 9 h 16"/>
                <a:gd name="T10" fmla="*/ 4 w 14"/>
                <a:gd name="T11" fmla="*/ 7 h 16"/>
                <a:gd name="T12" fmla="*/ 4 w 14"/>
                <a:gd name="T13" fmla="*/ 0 h 16"/>
                <a:gd name="T14" fmla="*/ 9 w 14"/>
                <a:gd name="T15" fmla="*/ 5 h 16"/>
                <a:gd name="T16" fmla="*/ 14 w 14"/>
                <a:gd name="T17" fmla="*/ 5 h 16"/>
                <a:gd name="T18" fmla="*/ 11 w 14"/>
                <a:gd name="T19" fmla="*/ 9 h 16"/>
                <a:gd name="T20" fmla="*/ 14 w 14"/>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6">
                  <a:moveTo>
                    <a:pt x="14" y="14"/>
                  </a:moveTo>
                  <a:lnTo>
                    <a:pt x="9" y="12"/>
                  </a:lnTo>
                  <a:lnTo>
                    <a:pt x="4" y="16"/>
                  </a:lnTo>
                  <a:lnTo>
                    <a:pt x="4" y="12"/>
                  </a:lnTo>
                  <a:lnTo>
                    <a:pt x="0" y="9"/>
                  </a:lnTo>
                  <a:lnTo>
                    <a:pt x="4" y="7"/>
                  </a:lnTo>
                  <a:lnTo>
                    <a:pt x="4" y="0"/>
                  </a:lnTo>
                  <a:lnTo>
                    <a:pt x="9" y="5"/>
                  </a:lnTo>
                  <a:lnTo>
                    <a:pt x="14" y="5"/>
                  </a:lnTo>
                  <a:lnTo>
                    <a:pt x="11" y="9"/>
                  </a:lnTo>
                  <a:lnTo>
                    <a:pt x="1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0" name="Freeform 1319"/>
            <p:cNvSpPr/>
            <p:nvPr/>
          </p:nvSpPr>
          <p:spPr bwMode="auto">
            <a:xfrm>
              <a:off x="6234554" y="3396364"/>
              <a:ext cx="43106" cy="40642"/>
            </a:xfrm>
            <a:custGeom>
              <a:avLst/>
              <a:gdLst>
                <a:gd name="T0" fmla="*/ 7 w 35"/>
                <a:gd name="T1" fmla="*/ 19 h 33"/>
                <a:gd name="T2" fmla="*/ 0 w 35"/>
                <a:gd name="T3" fmla="*/ 9 h 33"/>
                <a:gd name="T4" fmla="*/ 12 w 35"/>
                <a:gd name="T5" fmla="*/ 9 h 33"/>
                <a:gd name="T6" fmla="*/ 19 w 35"/>
                <a:gd name="T7" fmla="*/ 0 h 33"/>
                <a:gd name="T8" fmla="*/ 24 w 35"/>
                <a:gd name="T9" fmla="*/ 11 h 33"/>
                <a:gd name="T10" fmla="*/ 35 w 35"/>
                <a:gd name="T11" fmla="*/ 14 h 33"/>
                <a:gd name="T12" fmla="*/ 24 w 35"/>
                <a:gd name="T13" fmla="*/ 21 h 33"/>
                <a:gd name="T14" fmla="*/ 24 w 35"/>
                <a:gd name="T15" fmla="*/ 33 h 33"/>
                <a:gd name="T16" fmla="*/ 14 w 35"/>
                <a:gd name="T17" fmla="*/ 26 h 33"/>
                <a:gd name="T18" fmla="*/ 2 w 35"/>
                <a:gd name="T19" fmla="*/ 30 h 33"/>
                <a:gd name="T20" fmla="*/ 7 w 35"/>
                <a:gd name="T21"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3">
                  <a:moveTo>
                    <a:pt x="7" y="19"/>
                  </a:moveTo>
                  <a:lnTo>
                    <a:pt x="0" y="9"/>
                  </a:lnTo>
                  <a:lnTo>
                    <a:pt x="12" y="9"/>
                  </a:lnTo>
                  <a:lnTo>
                    <a:pt x="19" y="0"/>
                  </a:lnTo>
                  <a:lnTo>
                    <a:pt x="24" y="11"/>
                  </a:lnTo>
                  <a:lnTo>
                    <a:pt x="35" y="14"/>
                  </a:lnTo>
                  <a:lnTo>
                    <a:pt x="24" y="21"/>
                  </a:lnTo>
                  <a:lnTo>
                    <a:pt x="24" y="33"/>
                  </a:lnTo>
                  <a:lnTo>
                    <a:pt x="14" y="26"/>
                  </a:lnTo>
                  <a:lnTo>
                    <a:pt x="2" y="30"/>
                  </a:lnTo>
                  <a:lnTo>
                    <a:pt x="7"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1" name="Freeform 1320"/>
            <p:cNvSpPr/>
            <p:nvPr/>
          </p:nvSpPr>
          <p:spPr bwMode="auto">
            <a:xfrm>
              <a:off x="6196374" y="3480111"/>
              <a:ext cx="14779" cy="14779"/>
            </a:xfrm>
            <a:custGeom>
              <a:avLst/>
              <a:gdLst>
                <a:gd name="T0" fmla="*/ 5 w 12"/>
                <a:gd name="T1" fmla="*/ 7 h 12"/>
                <a:gd name="T2" fmla="*/ 0 w 12"/>
                <a:gd name="T3" fmla="*/ 5 h 12"/>
                <a:gd name="T4" fmla="*/ 5 w 12"/>
                <a:gd name="T5" fmla="*/ 5 h 12"/>
                <a:gd name="T6" fmla="*/ 7 w 12"/>
                <a:gd name="T7" fmla="*/ 0 h 12"/>
                <a:gd name="T8" fmla="*/ 10 w 12"/>
                <a:gd name="T9" fmla="*/ 5 h 12"/>
                <a:gd name="T10" fmla="*/ 12 w 12"/>
                <a:gd name="T11" fmla="*/ 5 h 12"/>
                <a:gd name="T12" fmla="*/ 10 w 12"/>
                <a:gd name="T13" fmla="*/ 7 h 12"/>
                <a:gd name="T14" fmla="*/ 12 w 12"/>
                <a:gd name="T15" fmla="*/ 12 h 12"/>
                <a:gd name="T16" fmla="*/ 7 w 12"/>
                <a:gd name="T17" fmla="*/ 10 h 12"/>
                <a:gd name="T18" fmla="*/ 3 w 12"/>
                <a:gd name="T19" fmla="*/ 12 h 12"/>
                <a:gd name="T20" fmla="*/ 5 w 12"/>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5" y="7"/>
                  </a:moveTo>
                  <a:lnTo>
                    <a:pt x="0" y="5"/>
                  </a:lnTo>
                  <a:lnTo>
                    <a:pt x="5" y="5"/>
                  </a:lnTo>
                  <a:lnTo>
                    <a:pt x="7" y="0"/>
                  </a:lnTo>
                  <a:lnTo>
                    <a:pt x="10" y="5"/>
                  </a:lnTo>
                  <a:lnTo>
                    <a:pt x="12" y="5"/>
                  </a:lnTo>
                  <a:lnTo>
                    <a:pt x="10" y="7"/>
                  </a:lnTo>
                  <a:lnTo>
                    <a:pt x="12" y="12"/>
                  </a:lnTo>
                  <a:lnTo>
                    <a:pt x="7" y="10"/>
                  </a:lnTo>
                  <a:lnTo>
                    <a:pt x="3" y="12"/>
                  </a:lnTo>
                  <a:lnTo>
                    <a:pt x="5"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2" name="Freeform 1321"/>
            <p:cNvSpPr/>
            <p:nvPr/>
          </p:nvSpPr>
          <p:spPr bwMode="auto">
            <a:xfrm>
              <a:off x="6147111" y="3285522"/>
              <a:ext cx="55421" cy="51726"/>
            </a:xfrm>
            <a:custGeom>
              <a:avLst/>
              <a:gdLst>
                <a:gd name="T0" fmla="*/ 17 w 45"/>
                <a:gd name="T1" fmla="*/ 12 h 42"/>
                <a:gd name="T2" fmla="*/ 26 w 45"/>
                <a:gd name="T3" fmla="*/ 0 h 42"/>
                <a:gd name="T4" fmla="*/ 31 w 45"/>
                <a:gd name="T5" fmla="*/ 14 h 42"/>
                <a:gd name="T6" fmla="*/ 45 w 45"/>
                <a:gd name="T7" fmla="*/ 19 h 42"/>
                <a:gd name="T8" fmla="*/ 33 w 45"/>
                <a:gd name="T9" fmla="*/ 28 h 42"/>
                <a:gd name="T10" fmla="*/ 35 w 45"/>
                <a:gd name="T11" fmla="*/ 42 h 42"/>
                <a:gd name="T12" fmla="*/ 21 w 45"/>
                <a:gd name="T13" fmla="*/ 35 h 42"/>
                <a:gd name="T14" fmla="*/ 7 w 45"/>
                <a:gd name="T15" fmla="*/ 40 h 42"/>
                <a:gd name="T16" fmla="*/ 12 w 45"/>
                <a:gd name="T17" fmla="*/ 26 h 42"/>
                <a:gd name="T18" fmla="*/ 0 w 45"/>
                <a:gd name="T19" fmla="*/ 14 h 42"/>
                <a:gd name="T20" fmla="*/ 17 w 45"/>
                <a:gd name="T21"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2">
                  <a:moveTo>
                    <a:pt x="17" y="12"/>
                  </a:moveTo>
                  <a:lnTo>
                    <a:pt x="26" y="0"/>
                  </a:lnTo>
                  <a:lnTo>
                    <a:pt x="31" y="14"/>
                  </a:lnTo>
                  <a:lnTo>
                    <a:pt x="45" y="19"/>
                  </a:lnTo>
                  <a:lnTo>
                    <a:pt x="33" y="28"/>
                  </a:lnTo>
                  <a:lnTo>
                    <a:pt x="35" y="42"/>
                  </a:lnTo>
                  <a:lnTo>
                    <a:pt x="21" y="35"/>
                  </a:lnTo>
                  <a:lnTo>
                    <a:pt x="7" y="40"/>
                  </a:lnTo>
                  <a:lnTo>
                    <a:pt x="12" y="26"/>
                  </a:lnTo>
                  <a:lnTo>
                    <a:pt x="0" y="14"/>
                  </a:lnTo>
                  <a:lnTo>
                    <a:pt x="17"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3" name="Freeform 1322"/>
            <p:cNvSpPr/>
            <p:nvPr/>
          </p:nvSpPr>
          <p:spPr bwMode="auto">
            <a:xfrm>
              <a:off x="6091691" y="3313849"/>
              <a:ext cx="44337" cy="44337"/>
            </a:xfrm>
            <a:custGeom>
              <a:avLst/>
              <a:gdLst>
                <a:gd name="T0" fmla="*/ 33 w 36"/>
                <a:gd name="T1" fmla="*/ 5 h 36"/>
                <a:gd name="T2" fmla="*/ 28 w 36"/>
                <a:gd name="T3" fmla="*/ 17 h 36"/>
                <a:gd name="T4" fmla="*/ 36 w 36"/>
                <a:gd name="T5" fmla="*/ 29 h 36"/>
                <a:gd name="T6" fmla="*/ 21 w 36"/>
                <a:gd name="T7" fmla="*/ 26 h 36"/>
                <a:gd name="T8" fmla="*/ 14 w 36"/>
                <a:gd name="T9" fmla="*/ 36 h 36"/>
                <a:gd name="T10" fmla="*/ 12 w 36"/>
                <a:gd name="T11" fmla="*/ 24 h 36"/>
                <a:gd name="T12" fmla="*/ 0 w 36"/>
                <a:gd name="T13" fmla="*/ 19 h 36"/>
                <a:gd name="T14" fmla="*/ 12 w 36"/>
                <a:gd name="T15" fmla="*/ 12 h 36"/>
                <a:gd name="T16" fmla="*/ 12 w 36"/>
                <a:gd name="T17" fmla="*/ 0 h 36"/>
                <a:gd name="T18" fmla="*/ 21 w 36"/>
                <a:gd name="T19" fmla="*/ 10 h 36"/>
                <a:gd name="T20" fmla="*/ 33 w 36"/>
                <a:gd name="T21"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6">
                  <a:moveTo>
                    <a:pt x="33" y="5"/>
                  </a:moveTo>
                  <a:lnTo>
                    <a:pt x="28" y="17"/>
                  </a:lnTo>
                  <a:lnTo>
                    <a:pt x="36" y="29"/>
                  </a:lnTo>
                  <a:lnTo>
                    <a:pt x="21" y="26"/>
                  </a:lnTo>
                  <a:lnTo>
                    <a:pt x="14" y="36"/>
                  </a:lnTo>
                  <a:lnTo>
                    <a:pt x="12" y="24"/>
                  </a:lnTo>
                  <a:lnTo>
                    <a:pt x="0" y="19"/>
                  </a:lnTo>
                  <a:lnTo>
                    <a:pt x="12" y="12"/>
                  </a:lnTo>
                  <a:lnTo>
                    <a:pt x="12" y="0"/>
                  </a:lnTo>
                  <a:lnTo>
                    <a:pt x="21" y="10"/>
                  </a:lnTo>
                  <a:lnTo>
                    <a:pt x="3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4" name="Freeform 1323"/>
            <p:cNvSpPr/>
            <p:nvPr/>
          </p:nvSpPr>
          <p:spPr bwMode="auto">
            <a:xfrm>
              <a:off x="6083069" y="3369269"/>
              <a:ext cx="17242" cy="20937"/>
            </a:xfrm>
            <a:custGeom>
              <a:avLst/>
              <a:gdLst>
                <a:gd name="T0" fmla="*/ 9 w 14"/>
                <a:gd name="T1" fmla="*/ 12 h 17"/>
                <a:gd name="T2" fmla="*/ 7 w 14"/>
                <a:gd name="T3" fmla="*/ 17 h 17"/>
                <a:gd name="T4" fmla="*/ 5 w 14"/>
                <a:gd name="T5" fmla="*/ 10 h 17"/>
                <a:gd name="T6" fmla="*/ 0 w 14"/>
                <a:gd name="T7" fmla="*/ 10 h 17"/>
                <a:gd name="T8" fmla="*/ 5 w 14"/>
                <a:gd name="T9" fmla="*/ 5 h 17"/>
                <a:gd name="T10" fmla="*/ 5 w 14"/>
                <a:gd name="T11" fmla="*/ 0 h 17"/>
                <a:gd name="T12" fmla="*/ 9 w 14"/>
                <a:gd name="T13" fmla="*/ 5 h 17"/>
                <a:gd name="T14" fmla="*/ 14 w 14"/>
                <a:gd name="T15" fmla="*/ 3 h 17"/>
                <a:gd name="T16" fmla="*/ 12 w 14"/>
                <a:gd name="T17" fmla="*/ 7 h 17"/>
                <a:gd name="T18" fmla="*/ 14 w 14"/>
                <a:gd name="T19" fmla="*/ 12 h 17"/>
                <a:gd name="T20" fmla="*/ 9 w 14"/>
                <a:gd name="T21"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7">
                  <a:moveTo>
                    <a:pt x="9" y="12"/>
                  </a:moveTo>
                  <a:lnTo>
                    <a:pt x="7" y="17"/>
                  </a:lnTo>
                  <a:lnTo>
                    <a:pt x="5" y="10"/>
                  </a:lnTo>
                  <a:lnTo>
                    <a:pt x="0" y="10"/>
                  </a:lnTo>
                  <a:lnTo>
                    <a:pt x="5" y="5"/>
                  </a:lnTo>
                  <a:lnTo>
                    <a:pt x="5" y="0"/>
                  </a:lnTo>
                  <a:lnTo>
                    <a:pt x="9" y="5"/>
                  </a:lnTo>
                  <a:lnTo>
                    <a:pt x="14" y="3"/>
                  </a:lnTo>
                  <a:lnTo>
                    <a:pt x="12" y="7"/>
                  </a:lnTo>
                  <a:lnTo>
                    <a:pt x="14" y="12"/>
                  </a:lnTo>
                  <a:lnTo>
                    <a:pt x="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5" name="Freeform 1324"/>
            <p:cNvSpPr/>
            <p:nvPr/>
          </p:nvSpPr>
          <p:spPr bwMode="auto">
            <a:xfrm>
              <a:off x="6001785" y="3488733"/>
              <a:ext cx="142863" cy="91137"/>
            </a:xfrm>
            <a:custGeom>
              <a:avLst/>
              <a:gdLst>
                <a:gd name="T0" fmla="*/ 49 w 49"/>
                <a:gd name="T1" fmla="*/ 18 h 31"/>
                <a:gd name="T2" fmla="*/ 36 w 49"/>
                <a:gd name="T3" fmla="*/ 31 h 31"/>
                <a:gd name="T4" fmla="*/ 13 w 49"/>
                <a:gd name="T5" fmla="*/ 31 h 31"/>
                <a:gd name="T6" fmla="*/ 0 w 49"/>
                <a:gd name="T7" fmla="*/ 18 h 31"/>
                <a:gd name="T8" fmla="*/ 0 w 49"/>
                <a:gd name="T9" fmla="*/ 0 h 31"/>
                <a:gd name="T10" fmla="*/ 25 w 49"/>
                <a:gd name="T11" fmla="*/ 1 h 31"/>
                <a:gd name="T12" fmla="*/ 49 w 49"/>
                <a:gd name="T13" fmla="*/ 0 h 31"/>
                <a:gd name="T14" fmla="*/ 49 w 49"/>
                <a:gd name="T15" fmla="*/ 18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1">
                  <a:moveTo>
                    <a:pt x="49" y="18"/>
                  </a:moveTo>
                  <a:cubicBezTo>
                    <a:pt x="49" y="25"/>
                    <a:pt x="43" y="31"/>
                    <a:pt x="36" y="31"/>
                  </a:cubicBezTo>
                  <a:cubicBezTo>
                    <a:pt x="13" y="31"/>
                    <a:pt x="13" y="31"/>
                    <a:pt x="13" y="31"/>
                  </a:cubicBezTo>
                  <a:cubicBezTo>
                    <a:pt x="6" y="31"/>
                    <a:pt x="0" y="25"/>
                    <a:pt x="0" y="18"/>
                  </a:cubicBezTo>
                  <a:cubicBezTo>
                    <a:pt x="0" y="0"/>
                    <a:pt x="0" y="0"/>
                    <a:pt x="0" y="0"/>
                  </a:cubicBezTo>
                  <a:cubicBezTo>
                    <a:pt x="8" y="1"/>
                    <a:pt x="16" y="1"/>
                    <a:pt x="25" y="1"/>
                  </a:cubicBezTo>
                  <a:cubicBezTo>
                    <a:pt x="33" y="1"/>
                    <a:pt x="41" y="1"/>
                    <a:pt x="49" y="0"/>
                  </a:cubicBezTo>
                  <a:lnTo>
                    <a:pt x="4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6" name="Freeform 1325"/>
            <p:cNvSpPr>
              <a:spLocks noEditPoints="1"/>
            </p:cNvSpPr>
            <p:nvPr/>
          </p:nvSpPr>
          <p:spPr bwMode="auto">
            <a:xfrm>
              <a:off x="5916807" y="3409912"/>
              <a:ext cx="311589" cy="73895"/>
            </a:xfrm>
            <a:custGeom>
              <a:avLst/>
              <a:gdLst>
                <a:gd name="T0" fmla="*/ 82 w 107"/>
                <a:gd name="T1" fmla="*/ 12 h 25"/>
                <a:gd name="T2" fmla="*/ 54 w 107"/>
                <a:gd name="T3" fmla="*/ 5 h 25"/>
                <a:gd name="T4" fmla="*/ 25 w 107"/>
                <a:gd name="T5" fmla="*/ 12 h 25"/>
                <a:gd name="T6" fmla="*/ 54 w 107"/>
                <a:gd name="T7" fmla="*/ 19 h 25"/>
                <a:gd name="T8" fmla="*/ 82 w 107"/>
                <a:gd name="T9" fmla="*/ 12 h 25"/>
                <a:gd name="T10" fmla="*/ 54 w 107"/>
                <a:gd name="T11" fmla="*/ 0 h 25"/>
                <a:gd name="T12" fmla="*/ 107 w 107"/>
                <a:gd name="T13" fmla="*/ 12 h 25"/>
                <a:gd name="T14" fmla="*/ 54 w 107"/>
                <a:gd name="T15" fmla="*/ 25 h 25"/>
                <a:gd name="T16" fmla="*/ 0 w 107"/>
                <a:gd name="T17" fmla="*/ 12 h 25"/>
                <a:gd name="T18" fmla="*/ 54 w 10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25">
                  <a:moveTo>
                    <a:pt x="82" y="12"/>
                  </a:moveTo>
                  <a:cubicBezTo>
                    <a:pt x="82" y="8"/>
                    <a:pt x="70" y="5"/>
                    <a:pt x="54" y="5"/>
                  </a:cubicBezTo>
                  <a:cubicBezTo>
                    <a:pt x="38" y="5"/>
                    <a:pt x="25" y="8"/>
                    <a:pt x="25" y="12"/>
                  </a:cubicBezTo>
                  <a:cubicBezTo>
                    <a:pt x="25" y="16"/>
                    <a:pt x="38" y="19"/>
                    <a:pt x="54" y="19"/>
                  </a:cubicBezTo>
                  <a:cubicBezTo>
                    <a:pt x="70" y="19"/>
                    <a:pt x="82" y="16"/>
                    <a:pt x="82" y="12"/>
                  </a:cubicBezTo>
                  <a:close/>
                  <a:moveTo>
                    <a:pt x="54" y="0"/>
                  </a:moveTo>
                  <a:cubicBezTo>
                    <a:pt x="83" y="0"/>
                    <a:pt x="107" y="5"/>
                    <a:pt x="107" y="12"/>
                  </a:cubicBezTo>
                  <a:cubicBezTo>
                    <a:pt x="107" y="19"/>
                    <a:pt x="83" y="25"/>
                    <a:pt x="54" y="25"/>
                  </a:cubicBezTo>
                  <a:cubicBezTo>
                    <a:pt x="24" y="25"/>
                    <a:pt x="0" y="19"/>
                    <a:pt x="0" y="12"/>
                  </a:cubicBezTo>
                  <a:cubicBezTo>
                    <a:pt x="0" y="5"/>
                    <a:pt x="24" y="0"/>
                    <a:pt x="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grpSp>
        <p:nvGrpSpPr>
          <p:cNvPr id="87" name="组合 86"/>
          <p:cNvGrpSpPr/>
          <p:nvPr/>
        </p:nvGrpSpPr>
        <p:grpSpPr>
          <a:xfrm>
            <a:off x="9480750" y="2471763"/>
            <a:ext cx="621705" cy="621705"/>
            <a:chOff x="5876164" y="3209164"/>
            <a:chExt cx="439673" cy="439673"/>
          </a:xfrm>
          <a:solidFill>
            <a:srgbClr val="006699"/>
          </a:solidFill>
        </p:grpSpPr>
        <p:sp>
          <p:nvSpPr>
            <p:cNvPr id="88" name="Oval 1179"/>
            <p:cNvSpPr>
              <a:spLocks noChangeArrowheads="1"/>
            </p:cNvSpPr>
            <p:nvPr/>
          </p:nvSpPr>
          <p:spPr bwMode="auto">
            <a:xfrm>
              <a:off x="5876164" y="3209164"/>
              <a:ext cx="439673" cy="439673"/>
            </a:xfrm>
            <a:prstGeom prst="ellipse">
              <a:avLst/>
            </a:prstGeom>
            <a:noFill/>
            <a:ln w="9525">
              <a:solidFill>
                <a:srgbClr val="006699"/>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89" name="Freeform 1180"/>
            <p:cNvSpPr/>
            <p:nvPr/>
          </p:nvSpPr>
          <p:spPr bwMode="auto">
            <a:xfrm>
              <a:off x="6134795" y="3439469"/>
              <a:ext cx="46800" cy="61579"/>
            </a:xfrm>
            <a:custGeom>
              <a:avLst/>
              <a:gdLst>
                <a:gd name="T0" fmla="*/ 9 w 16"/>
                <a:gd name="T1" fmla="*/ 16 h 21"/>
                <a:gd name="T2" fmla="*/ 0 w 16"/>
                <a:gd name="T3" fmla="*/ 17 h 21"/>
                <a:gd name="T4" fmla="*/ 2 w 16"/>
                <a:gd name="T5" fmla="*/ 12 h 21"/>
                <a:gd name="T6" fmla="*/ 6 w 16"/>
                <a:gd name="T7" fmla="*/ 7 h 21"/>
                <a:gd name="T8" fmla="*/ 4 w 16"/>
                <a:gd name="T9" fmla="*/ 5 h 21"/>
                <a:gd name="T10" fmla="*/ 10 w 16"/>
                <a:gd name="T11" fmla="*/ 0 h 21"/>
                <a:gd name="T12" fmla="*/ 16 w 16"/>
                <a:gd name="T13" fmla="*/ 2 h 21"/>
                <a:gd name="T14" fmla="*/ 14 w 16"/>
                <a:gd name="T15" fmla="*/ 8 h 21"/>
                <a:gd name="T16" fmla="*/ 9 w 16"/>
                <a:gd name="T1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1">
                  <a:moveTo>
                    <a:pt x="9" y="16"/>
                  </a:moveTo>
                  <a:cubicBezTo>
                    <a:pt x="7" y="21"/>
                    <a:pt x="0" y="17"/>
                    <a:pt x="0" y="17"/>
                  </a:cubicBezTo>
                  <a:cubicBezTo>
                    <a:pt x="2" y="12"/>
                    <a:pt x="2" y="12"/>
                    <a:pt x="2" y="12"/>
                  </a:cubicBezTo>
                  <a:cubicBezTo>
                    <a:pt x="6" y="7"/>
                    <a:pt x="6" y="7"/>
                    <a:pt x="6" y="7"/>
                  </a:cubicBezTo>
                  <a:cubicBezTo>
                    <a:pt x="4" y="5"/>
                    <a:pt x="4" y="5"/>
                    <a:pt x="4" y="5"/>
                  </a:cubicBezTo>
                  <a:cubicBezTo>
                    <a:pt x="10" y="0"/>
                    <a:pt x="10" y="0"/>
                    <a:pt x="10" y="0"/>
                  </a:cubicBezTo>
                  <a:cubicBezTo>
                    <a:pt x="16" y="2"/>
                    <a:pt x="16" y="2"/>
                    <a:pt x="16" y="2"/>
                  </a:cubicBezTo>
                  <a:cubicBezTo>
                    <a:pt x="16" y="2"/>
                    <a:pt x="16" y="8"/>
                    <a:pt x="14" y="8"/>
                  </a:cubicBezTo>
                  <a:cubicBezTo>
                    <a:pt x="12" y="8"/>
                    <a:pt x="9" y="16"/>
                    <a:pt x="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0" name="Freeform 1181"/>
            <p:cNvSpPr/>
            <p:nvPr/>
          </p:nvSpPr>
          <p:spPr bwMode="auto">
            <a:xfrm>
              <a:off x="6123711" y="3305227"/>
              <a:ext cx="128084" cy="251242"/>
            </a:xfrm>
            <a:custGeom>
              <a:avLst/>
              <a:gdLst>
                <a:gd name="T0" fmla="*/ 8 w 44"/>
                <a:gd name="T1" fmla="*/ 19 h 86"/>
                <a:gd name="T2" fmla="*/ 1 w 44"/>
                <a:gd name="T3" fmla="*/ 0 h 86"/>
                <a:gd name="T4" fmla="*/ 44 w 44"/>
                <a:gd name="T5" fmla="*/ 43 h 86"/>
                <a:gd name="T6" fmla="*/ 1 w 44"/>
                <a:gd name="T7" fmla="*/ 86 h 86"/>
                <a:gd name="T8" fmla="*/ 11 w 44"/>
                <a:gd name="T9" fmla="*/ 74 h 86"/>
                <a:gd name="T10" fmla="*/ 15 w 44"/>
                <a:gd name="T11" fmla="*/ 74 h 86"/>
                <a:gd name="T12" fmla="*/ 25 w 44"/>
                <a:gd name="T13" fmla="*/ 74 h 86"/>
                <a:gd name="T14" fmla="*/ 32 w 44"/>
                <a:gd name="T15" fmla="*/ 66 h 86"/>
                <a:gd name="T16" fmla="*/ 35 w 44"/>
                <a:gd name="T17" fmla="*/ 55 h 86"/>
                <a:gd name="T18" fmla="*/ 29 w 44"/>
                <a:gd name="T19" fmla="*/ 41 h 86"/>
                <a:gd name="T20" fmla="*/ 9 w 44"/>
                <a:gd name="T21" fmla="*/ 39 h 86"/>
                <a:gd name="T22" fmla="*/ 6 w 44"/>
                <a:gd name="T23" fmla="*/ 27 h 86"/>
                <a:gd name="T24" fmla="*/ 16 w 44"/>
                <a:gd name="T25" fmla="*/ 19 h 86"/>
                <a:gd name="T26" fmla="*/ 8 w 44"/>
                <a:gd name="T27" fmla="*/ 1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86">
                  <a:moveTo>
                    <a:pt x="8" y="19"/>
                  </a:moveTo>
                  <a:cubicBezTo>
                    <a:pt x="6" y="20"/>
                    <a:pt x="1" y="0"/>
                    <a:pt x="1" y="0"/>
                  </a:cubicBezTo>
                  <a:cubicBezTo>
                    <a:pt x="25" y="0"/>
                    <a:pt x="44" y="19"/>
                    <a:pt x="44" y="43"/>
                  </a:cubicBezTo>
                  <a:cubicBezTo>
                    <a:pt x="44" y="66"/>
                    <a:pt x="25" y="86"/>
                    <a:pt x="1" y="86"/>
                  </a:cubicBezTo>
                  <a:cubicBezTo>
                    <a:pt x="1" y="86"/>
                    <a:pt x="6" y="78"/>
                    <a:pt x="11" y="74"/>
                  </a:cubicBezTo>
                  <a:cubicBezTo>
                    <a:pt x="15" y="71"/>
                    <a:pt x="15" y="74"/>
                    <a:pt x="15" y="74"/>
                  </a:cubicBezTo>
                  <a:cubicBezTo>
                    <a:pt x="25" y="74"/>
                    <a:pt x="25" y="74"/>
                    <a:pt x="25" y="74"/>
                  </a:cubicBezTo>
                  <a:cubicBezTo>
                    <a:pt x="25" y="74"/>
                    <a:pt x="31" y="69"/>
                    <a:pt x="32" y="66"/>
                  </a:cubicBezTo>
                  <a:cubicBezTo>
                    <a:pt x="32" y="63"/>
                    <a:pt x="33" y="58"/>
                    <a:pt x="35" y="55"/>
                  </a:cubicBezTo>
                  <a:cubicBezTo>
                    <a:pt x="37" y="51"/>
                    <a:pt x="29" y="47"/>
                    <a:pt x="29" y="41"/>
                  </a:cubicBezTo>
                  <a:cubicBezTo>
                    <a:pt x="29" y="35"/>
                    <a:pt x="14" y="37"/>
                    <a:pt x="9" y="39"/>
                  </a:cubicBezTo>
                  <a:cubicBezTo>
                    <a:pt x="4" y="40"/>
                    <a:pt x="0" y="24"/>
                    <a:pt x="6" y="27"/>
                  </a:cubicBezTo>
                  <a:cubicBezTo>
                    <a:pt x="13" y="30"/>
                    <a:pt x="15" y="26"/>
                    <a:pt x="16" y="19"/>
                  </a:cubicBezTo>
                  <a:cubicBezTo>
                    <a:pt x="17" y="13"/>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1" name="Freeform 1182"/>
            <p:cNvSpPr>
              <a:spLocks noEditPoints="1"/>
            </p:cNvSpPr>
            <p:nvPr/>
          </p:nvSpPr>
          <p:spPr bwMode="auto">
            <a:xfrm>
              <a:off x="5942669" y="3279364"/>
              <a:ext cx="174884" cy="299273"/>
            </a:xfrm>
            <a:custGeom>
              <a:avLst/>
              <a:gdLst>
                <a:gd name="T0" fmla="*/ 25 w 60"/>
                <a:gd name="T1" fmla="*/ 30 h 103"/>
                <a:gd name="T2" fmla="*/ 5 w 60"/>
                <a:gd name="T3" fmla="*/ 52 h 103"/>
                <a:gd name="T4" fmla="*/ 25 w 60"/>
                <a:gd name="T5" fmla="*/ 74 h 103"/>
                <a:gd name="T6" fmla="*/ 20 w 60"/>
                <a:gd name="T7" fmla="*/ 52 h 103"/>
                <a:gd name="T8" fmla="*/ 25 w 60"/>
                <a:gd name="T9" fmla="*/ 30 h 103"/>
                <a:gd name="T10" fmla="*/ 51 w 60"/>
                <a:gd name="T11" fmla="*/ 103 h 103"/>
                <a:gd name="T12" fmla="*/ 0 w 60"/>
                <a:gd name="T13" fmla="*/ 52 h 103"/>
                <a:gd name="T14" fmla="*/ 0 w 60"/>
                <a:gd name="T15" fmla="*/ 52 h 103"/>
                <a:gd name="T16" fmla="*/ 0 w 60"/>
                <a:gd name="T17" fmla="*/ 52 h 103"/>
                <a:gd name="T18" fmla="*/ 51 w 60"/>
                <a:gd name="T19" fmla="*/ 0 h 103"/>
                <a:gd name="T20" fmla="*/ 60 w 60"/>
                <a:gd name="T21" fmla="*/ 1 h 103"/>
                <a:gd name="T22" fmla="*/ 60 w 60"/>
                <a:gd name="T23" fmla="*/ 2 h 103"/>
                <a:gd name="T24" fmla="*/ 60 w 60"/>
                <a:gd name="T25" fmla="*/ 6 h 103"/>
                <a:gd name="T26" fmla="*/ 60 w 60"/>
                <a:gd name="T27" fmla="*/ 7 h 103"/>
                <a:gd name="T28" fmla="*/ 37 w 60"/>
                <a:gd name="T29" fmla="*/ 21 h 103"/>
                <a:gd name="T30" fmla="*/ 48 w 60"/>
                <a:gd name="T31" fmla="*/ 19 h 103"/>
                <a:gd name="T32" fmla="*/ 60 w 60"/>
                <a:gd name="T33" fmla="*/ 21 h 103"/>
                <a:gd name="T34" fmla="*/ 60 w 60"/>
                <a:gd name="T35" fmla="*/ 26 h 103"/>
                <a:gd name="T36" fmla="*/ 47 w 60"/>
                <a:gd name="T37" fmla="*/ 24 h 103"/>
                <a:gd name="T38" fmla="*/ 32 w 60"/>
                <a:gd name="T39" fmla="*/ 27 h 103"/>
                <a:gd name="T40" fmla="*/ 25 w 60"/>
                <a:gd name="T41" fmla="*/ 52 h 103"/>
                <a:gd name="T42" fmla="*/ 32 w 60"/>
                <a:gd name="T43" fmla="*/ 77 h 103"/>
                <a:gd name="T44" fmla="*/ 47 w 60"/>
                <a:gd name="T45" fmla="*/ 79 h 103"/>
                <a:gd name="T46" fmla="*/ 60 w 60"/>
                <a:gd name="T47" fmla="*/ 78 h 103"/>
                <a:gd name="T48" fmla="*/ 60 w 60"/>
                <a:gd name="T49" fmla="*/ 83 h 103"/>
                <a:gd name="T50" fmla="*/ 48 w 60"/>
                <a:gd name="T51" fmla="*/ 84 h 103"/>
                <a:gd name="T52" fmla="*/ 37 w 60"/>
                <a:gd name="T53" fmla="*/ 83 h 103"/>
                <a:gd name="T54" fmla="*/ 60 w 60"/>
                <a:gd name="T55" fmla="*/ 97 h 103"/>
                <a:gd name="T56" fmla="*/ 60 w 60"/>
                <a:gd name="T57" fmla="*/ 98 h 103"/>
                <a:gd name="T58" fmla="*/ 60 w 60"/>
                <a:gd name="T59" fmla="*/ 102 h 103"/>
                <a:gd name="T60" fmla="*/ 60 w 60"/>
                <a:gd name="T61" fmla="*/ 103 h 103"/>
                <a:gd name="T62" fmla="*/ 51 w 60"/>
                <a:gd name="T63" fmla="*/ 103 h 103"/>
                <a:gd name="T64" fmla="*/ 50 w 60"/>
                <a:gd name="T65" fmla="*/ 5 h 103"/>
                <a:gd name="T66" fmla="*/ 6 w 60"/>
                <a:gd name="T67" fmla="*/ 41 h 103"/>
                <a:gd name="T68" fmla="*/ 29 w 60"/>
                <a:gd name="T69" fmla="*/ 23 h 103"/>
                <a:gd name="T70" fmla="*/ 50 w 60"/>
                <a:gd name="T71" fmla="*/ 5 h 103"/>
                <a:gd name="T72" fmla="*/ 50 w 60"/>
                <a:gd name="T73" fmla="*/ 99 h 103"/>
                <a:gd name="T74" fmla="*/ 29 w 60"/>
                <a:gd name="T75" fmla="*/ 81 h 103"/>
                <a:gd name="T76" fmla="*/ 6 w 60"/>
                <a:gd name="T77" fmla="*/ 62 h 103"/>
                <a:gd name="T78" fmla="*/ 50 w 60"/>
                <a:gd name="T79" fmla="*/ 9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103">
                  <a:moveTo>
                    <a:pt x="25" y="30"/>
                  </a:moveTo>
                  <a:cubicBezTo>
                    <a:pt x="16" y="35"/>
                    <a:pt x="9" y="42"/>
                    <a:pt x="5" y="52"/>
                  </a:cubicBezTo>
                  <a:cubicBezTo>
                    <a:pt x="9" y="61"/>
                    <a:pt x="16" y="69"/>
                    <a:pt x="25" y="74"/>
                  </a:cubicBezTo>
                  <a:cubicBezTo>
                    <a:pt x="22" y="67"/>
                    <a:pt x="20" y="60"/>
                    <a:pt x="20" y="52"/>
                  </a:cubicBezTo>
                  <a:cubicBezTo>
                    <a:pt x="20" y="44"/>
                    <a:pt x="22" y="36"/>
                    <a:pt x="25" y="30"/>
                  </a:cubicBezTo>
                  <a:close/>
                  <a:moveTo>
                    <a:pt x="51" y="103"/>
                  </a:moveTo>
                  <a:cubicBezTo>
                    <a:pt x="23" y="103"/>
                    <a:pt x="0" y="80"/>
                    <a:pt x="0" y="52"/>
                  </a:cubicBezTo>
                  <a:cubicBezTo>
                    <a:pt x="0" y="52"/>
                    <a:pt x="0" y="52"/>
                    <a:pt x="0" y="52"/>
                  </a:cubicBezTo>
                  <a:cubicBezTo>
                    <a:pt x="0" y="52"/>
                    <a:pt x="0" y="52"/>
                    <a:pt x="0" y="52"/>
                  </a:cubicBezTo>
                  <a:cubicBezTo>
                    <a:pt x="0" y="23"/>
                    <a:pt x="23" y="0"/>
                    <a:pt x="51" y="0"/>
                  </a:cubicBezTo>
                  <a:cubicBezTo>
                    <a:pt x="54" y="0"/>
                    <a:pt x="57" y="0"/>
                    <a:pt x="60" y="1"/>
                  </a:cubicBezTo>
                  <a:cubicBezTo>
                    <a:pt x="60" y="2"/>
                    <a:pt x="60" y="2"/>
                    <a:pt x="60" y="2"/>
                  </a:cubicBezTo>
                  <a:cubicBezTo>
                    <a:pt x="60" y="6"/>
                    <a:pt x="60" y="6"/>
                    <a:pt x="60" y="6"/>
                  </a:cubicBezTo>
                  <a:cubicBezTo>
                    <a:pt x="60" y="7"/>
                    <a:pt x="60" y="7"/>
                    <a:pt x="60" y="7"/>
                  </a:cubicBezTo>
                  <a:cubicBezTo>
                    <a:pt x="51" y="9"/>
                    <a:pt x="43" y="14"/>
                    <a:pt x="37" y="21"/>
                  </a:cubicBezTo>
                  <a:cubicBezTo>
                    <a:pt x="40" y="20"/>
                    <a:pt x="44" y="19"/>
                    <a:pt x="48" y="19"/>
                  </a:cubicBezTo>
                  <a:cubicBezTo>
                    <a:pt x="52" y="19"/>
                    <a:pt x="56" y="20"/>
                    <a:pt x="60" y="21"/>
                  </a:cubicBezTo>
                  <a:cubicBezTo>
                    <a:pt x="60" y="26"/>
                    <a:pt x="60" y="26"/>
                    <a:pt x="60" y="26"/>
                  </a:cubicBezTo>
                  <a:cubicBezTo>
                    <a:pt x="56" y="25"/>
                    <a:pt x="52" y="24"/>
                    <a:pt x="47" y="24"/>
                  </a:cubicBezTo>
                  <a:cubicBezTo>
                    <a:pt x="42" y="24"/>
                    <a:pt x="37" y="25"/>
                    <a:pt x="32" y="27"/>
                  </a:cubicBezTo>
                  <a:cubicBezTo>
                    <a:pt x="28" y="34"/>
                    <a:pt x="25" y="43"/>
                    <a:pt x="25" y="52"/>
                  </a:cubicBezTo>
                  <a:cubicBezTo>
                    <a:pt x="25" y="61"/>
                    <a:pt x="28" y="70"/>
                    <a:pt x="32" y="77"/>
                  </a:cubicBezTo>
                  <a:cubicBezTo>
                    <a:pt x="37" y="79"/>
                    <a:pt x="42" y="79"/>
                    <a:pt x="47" y="79"/>
                  </a:cubicBezTo>
                  <a:cubicBezTo>
                    <a:pt x="52" y="79"/>
                    <a:pt x="56" y="79"/>
                    <a:pt x="60" y="78"/>
                  </a:cubicBezTo>
                  <a:cubicBezTo>
                    <a:pt x="60" y="83"/>
                    <a:pt x="60" y="83"/>
                    <a:pt x="60" y="83"/>
                  </a:cubicBezTo>
                  <a:cubicBezTo>
                    <a:pt x="56" y="84"/>
                    <a:pt x="52" y="84"/>
                    <a:pt x="48" y="84"/>
                  </a:cubicBezTo>
                  <a:cubicBezTo>
                    <a:pt x="44" y="84"/>
                    <a:pt x="40" y="84"/>
                    <a:pt x="37" y="83"/>
                  </a:cubicBezTo>
                  <a:cubicBezTo>
                    <a:pt x="43" y="90"/>
                    <a:pt x="51" y="95"/>
                    <a:pt x="60" y="97"/>
                  </a:cubicBezTo>
                  <a:cubicBezTo>
                    <a:pt x="60" y="98"/>
                    <a:pt x="60" y="98"/>
                    <a:pt x="60" y="98"/>
                  </a:cubicBezTo>
                  <a:cubicBezTo>
                    <a:pt x="60" y="102"/>
                    <a:pt x="60" y="102"/>
                    <a:pt x="60" y="102"/>
                  </a:cubicBezTo>
                  <a:cubicBezTo>
                    <a:pt x="60" y="103"/>
                    <a:pt x="60" y="103"/>
                    <a:pt x="60" y="103"/>
                  </a:cubicBezTo>
                  <a:cubicBezTo>
                    <a:pt x="57" y="103"/>
                    <a:pt x="54" y="103"/>
                    <a:pt x="51" y="103"/>
                  </a:cubicBezTo>
                  <a:close/>
                  <a:moveTo>
                    <a:pt x="50" y="5"/>
                  </a:moveTo>
                  <a:cubicBezTo>
                    <a:pt x="29" y="5"/>
                    <a:pt x="10" y="21"/>
                    <a:pt x="6" y="41"/>
                  </a:cubicBezTo>
                  <a:cubicBezTo>
                    <a:pt x="11" y="33"/>
                    <a:pt x="20" y="26"/>
                    <a:pt x="29" y="23"/>
                  </a:cubicBezTo>
                  <a:cubicBezTo>
                    <a:pt x="35" y="15"/>
                    <a:pt x="42" y="9"/>
                    <a:pt x="50" y="5"/>
                  </a:cubicBezTo>
                  <a:close/>
                  <a:moveTo>
                    <a:pt x="50" y="99"/>
                  </a:moveTo>
                  <a:cubicBezTo>
                    <a:pt x="42" y="95"/>
                    <a:pt x="35" y="89"/>
                    <a:pt x="29" y="81"/>
                  </a:cubicBezTo>
                  <a:cubicBezTo>
                    <a:pt x="20" y="77"/>
                    <a:pt x="11" y="71"/>
                    <a:pt x="6" y="62"/>
                  </a:cubicBezTo>
                  <a:cubicBezTo>
                    <a:pt x="10" y="83"/>
                    <a:pt x="29" y="98"/>
                    <a:pt x="50"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grpSp>
        <p:nvGrpSpPr>
          <p:cNvPr id="92" name="组合 91"/>
          <p:cNvGrpSpPr/>
          <p:nvPr/>
        </p:nvGrpSpPr>
        <p:grpSpPr>
          <a:xfrm>
            <a:off x="2089232" y="2471763"/>
            <a:ext cx="621705" cy="621705"/>
            <a:chOff x="5876164" y="3209163"/>
            <a:chExt cx="439673" cy="439673"/>
          </a:xfrm>
          <a:solidFill>
            <a:srgbClr val="006699"/>
          </a:solidFill>
        </p:grpSpPr>
        <p:sp>
          <p:nvSpPr>
            <p:cNvPr id="93" name="Oval 822"/>
            <p:cNvSpPr>
              <a:spLocks noChangeArrowheads="1"/>
            </p:cNvSpPr>
            <p:nvPr/>
          </p:nvSpPr>
          <p:spPr bwMode="auto">
            <a:xfrm>
              <a:off x="5876164" y="3209163"/>
              <a:ext cx="439673" cy="439673"/>
            </a:xfrm>
            <a:prstGeom prst="ellipse">
              <a:avLst/>
            </a:prstGeom>
            <a:noFill/>
            <a:ln w="9525">
              <a:solidFill>
                <a:srgbClr val="006699"/>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4" name="Freeform 823"/>
            <p:cNvSpPr/>
            <p:nvPr/>
          </p:nvSpPr>
          <p:spPr bwMode="auto">
            <a:xfrm>
              <a:off x="6257952" y="3388973"/>
              <a:ext cx="32021" cy="6158"/>
            </a:xfrm>
            <a:custGeom>
              <a:avLst/>
              <a:gdLst>
                <a:gd name="T0" fmla="*/ 11 w 11"/>
                <a:gd name="T1" fmla="*/ 2 h 2"/>
                <a:gd name="T2" fmla="*/ 0 w 11"/>
                <a:gd name="T3" fmla="*/ 2 h 2"/>
                <a:gd name="T4" fmla="*/ 2 w 11"/>
                <a:gd name="T5" fmla="*/ 0 h 2"/>
                <a:gd name="T6" fmla="*/ 9 w 11"/>
                <a:gd name="T7" fmla="*/ 0 h 2"/>
                <a:gd name="T8" fmla="*/ 11 w 11"/>
                <a:gd name="T9" fmla="*/ 2 h 2"/>
              </a:gdLst>
              <a:ahLst/>
              <a:cxnLst>
                <a:cxn ang="0">
                  <a:pos x="T0" y="T1"/>
                </a:cxn>
                <a:cxn ang="0">
                  <a:pos x="T2" y="T3"/>
                </a:cxn>
                <a:cxn ang="0">
                  <a:pos x="T4" y="T5"/>
                </a:cxn>
                <a:cxn ang="0">
                  <a:pos x="T6" y="T7"/>
                </a:cxn>
                <a:cxn ang="0">
                  <a:pos x="T8" y="T9"/>
                </a:cxn>
              </a:cxnLst>
              <a:rect l="0" t="0" r="r" b="b"/>
              <a:pathLst>
                <a:path w="11" h="2">
                  <a:moveTo>
                    <a:pt x="11" y="2"/>
                  </a:moveTo>
                  <a:cubicBezTo>
                    <a:pt x="0" y="2"/>
                    <a:pt x="0" y="2"/>
                    <a:pt x="0" y="2"/>
                  </a:cubicBezTo>
                  <a:cubicBezTo>
                    <a:pt x="0" y="1"/>
                    <a:pt x="1" y="0"/>
                    <a:pt x="2" y="0"/>
                  </a:cubicBezTo>
                  <a:cubicBezTo>
                    <a:pt x="9" y="0"/>
                    <a:pt x="9" y="0"/>
                    <a:pt x="9" y="0"/>
                  </a:cubicBezTo>
                  <a:cubicBezTo>
                    <a:pt x="10" y="0"/>
                    <a:pt x="10" y="1"/>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5" name="Freeform 824"/>
            <p:cNvSpPr/>
            <p:nvPr/>
          </p:nvSpPr>
          <p:spPr bwMode="auto">
            <a:xfrm>
              <a:off x="6257952" y="3448088"/>
              <a:ext cx="32021" cy="2463"/>
            </a:xfrm>
            <a:custGeom>
              <a:avLst/>
              <a:gdLst>
                <a:gd name="T0" fmla="*/ 11 w 11"/>
                <a:gd name="T1" fmla="*/ 0 h 1"/>
                <a:gd name="T2" fmla="*/ 9 w 11"/>
                <a:gd name="T3" fmla="*/ 1 h 1"/>
                <a:gd name="T4" fmla="*/ 2 w 11"/>
                <a:gd name="T5" fmla="*/ 1 h 1"/>
                <a:gd name="T6" fmla="*/ 0 w 11"/>
                <a:gd name="T7" fmla="*/ 0 h 1"/>
                <a:gd name="T8" fmla="*/ 11 w 11"/>
                <a:gd name="T9" fmla="*/ 0 h 1"/>
              </a:gdLst>
              <a:ahLst/>
              <a:cxnLst>
                <a:cxn ang="0">
                  <a:pos x="T0" y="T1"/>
                </a:cxn>
                <a:cxn ang="0">
                  <a:pos x="T2" y="T3"/>
                </a:cxn>
                <a:cxn ang="0">
                  <a:pos x="T4" y="T5"/>
                </a:cxn>
                <a:cxn ang="0">
                  <a:pos x="T6" y="T7"/>
                </a:cxn>
                <a:cxn ang="0">
                  <a:pos x="T8" y="T9"/>
                </a:cxn>
              </a:cxnLst>
              <a:rect l="0" t="0" r="r" b="b"/>
              <a:pathLst>
                <a:path w="11" h="1">
                  <a:moveTo>
                    <a:pt x="11" y="0"/>
                  </a:moveTo>
                  <a:cubicBezTo>
                    <a:pt x="10" y="1"/>
                    <a:pt x="10" y="1"/>
                    <a:pt x="9" y="1"/>
                  </a:cubicBezTo>
                  <a:cubicBezTo>
                    <a:pt x="2" y="1"/>
                    <a:pt x="2" y="1"/>
                    <a:pt x="2" y="1"/>
                  </a:cubicBezTo>
                  <a:cubicBezTo>
                    <a:pt x="1" y="1"/>
                    <a:pt x="0" y="1"/>
                    <a:pt x="0" y="0"/>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6" name="Rectangle 825"/>
            <p:cNvSpPr>
              <a:spLocks noChangeArrowheads="1"/>
            </p:cNvSpPr>
            <p:nvPr/>
          </p:nvSpPr>
          <p:spPr bwMode="auto">
            <a:xfrm>
              <a:off x="6257952" y="3438236"/>
              <a:ext cx="32021" cy="6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7" name="Rectangle 826"/>
            <p:cNvSpPr>
              <a:spLocks noChangeArrowheads="1"/>
            </p:cNvSpPr>
            <p:nvPr/>
          </p:nvSpPr>
          <p:spPr bwMode="auto">
            <a:xfrm>
              <a:off x="6257952" y="3429614"/>
              <a:ext cx="32021" cy="6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8" name="Rectangle 827"/>
            <p:cNvSpPr>
              <a:spLocks noChangeArrowheads="1"/>
            </p:cNvSpPr>
            <p:nvPr/>
          </p:nvSpPr>
          <p:spPr bwMode="auto">
            <a:xfrm>
              <a:off x="6257952" y="3420994"/>
              <a:ext cx="32021" cy="6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99" name="Rectangle 828"/>
            <p:cNvSpPr>
              <a:spLocks noChangeArrowheads="1"/>
            </p:cNvSpPr>
            <p:nvPr/>
          </p:nvSpPr>
          <p:spPr bwMode="auto">
            <a:xfrm>
              <a:off x="6257952" y="3416067"/>
              <a:ext cx="32021" cy="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0" name="Rectangle 829"/>
            <p:cNvSpPr>
              <a:spLocks noChangeArrowheads="1"/>
            </p:cNvSpPr>
            <p:nvPr/>
          </p:nvSpPr>
          <p:spPr bwMode="auto">
            <a:xfrm>
              <a:off x="6257952" y="3406215"/>
              <a:ext cx="32021" cy="369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1" name="Rectangle 830"/>
            <p:cNvSpPr>
              <a:spLocks noChangeArrowheads="1"/>
            </p:cNvSpPr>
            <p:nvPr/>
          </p:nvSpPr>
          <p:spPr bwMode="auto">
            <a:xfrm>
              <a:off x="6257952" y="3397593"/>
              <a:ext cx="32021" cy="6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2" name="Rectangle 831"/>
            <p:cNvSpPr>
              <a:spLocks noChangeArrowheads="1"/>
            </p:cNvSpPr>
            <p:nvPr/>
          </p:nvSpPr>
          <p:spPr bwMode="auto">
            <a:xfrm>
              <a:off x="6166816" y="3424688"/>
              <a:ext cx="38179" cy="8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3" name="Freeform 832"/>
            <p:cNvSpPr/>
            <p:nvPr/>
          </p:nvSpPr>
          <p:spPr bwMode="auto">
            <a:xfrm>
              <a:off x="6138490" y="3482572"/>
              <a:ext cx="34484" cy="34484"/>
            </a:xfrm>
            <a:custGeom>
              <a:avLst/>
              <a:gdLst>
                <a:gd name="T0" fmla="*/ 28 w 28"/>
                <a:gd name="T1" fmla="*/ 24 h 28"/>
                <a:gd name="T2" fmla="*/ 23 w 28"/>
                <a:gd name="T3" fmla="*/ 28 h 28"/>
                <a:gd name="T4" fmla="*/ 0 w 28"/>
                <a:gd name="T5" fmla="*/ 5 h 28"/>
                <a:gd name="T6" fmla="*/ 4 w 28"/>
                <a:gd name="T7" fmla="*/ 0 h 28"/>
                <a:gd name="T8" fmla="*/ 28 w 28"/>
                <a:gd name="T9" fmla="*/ 24 h 28"/>
              </a:gdLst>
              <a:ahLst/>
              <a:cxnLst>
                <a:cxn ang="0">
                  <a:pos x="T0" y="T1"/>
                </a:cxn>
                <a:cxn ang="0">
                  <a:pos x="T2" y="T3"/>
                </a:cxn>
                <a:cxn ang="0">
                  <a:pos x="T4" y="T5"/>
                </a:cxn>
                <a:cxn ang="0">
                  <a:pos x="T6" y="T7"/>
                </a:cxn>
                <a:cxn ang="0">
                  <a:pos x="T8" y="T9"/>
                </a:cxn>
              </a:cxnLst>
              <a:rect l="0" t="0" r="r" b="b"/>
              <a:pathLst>
                <a:path w="28" h="28">
                  <a:moveTo>
                    <a:pt x="28" y="24"/>
                  </a:moveTo>
                  <a:lnTo>
                    <a:pt x="23" y="28"/>
                  </a:lnTo>
                  <a:lnTo>
                    <a:pt x="0" y="5"/>
                  </a:lnTo>
                  <a:lnTo>
                    <a:pt x="4" y="0"/>
                  </a:lnTo>
                  <a:lnTo>
                    <a:pt x="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4" name="Freeform 833"/>
            <p:cNvSpPr/>
            <p:nvPr/>
          </p:nvSpPr>
          <p:spPr bwMode="auto">
            <a:xfrm>
              <a:off x="6140953" y="3345867"/>
              <a:ext cx="34484" cy="34484"/>
            </a:xfrm>
            <a:custGeom>
              <a:avLst/>
              <a:gdLst>
                <a:gd name="T0" fmla="*/ 5 w 28"/>
                <a:gd name="T1" fmla="*/ 28 h 28"/>
                <a:gd name="T2" fmla="*/ 0 w 28"/>
                <a:gd name="T3" fmla="*/ 23 h 28"/>
                <a:gd name="T4" fmla="*/ 24 w 28"/>
                <a:gd name="T5" fmla="*/ 0 h 28"/>
                <a:gd name="T6" fmla="*/ 28 w 28"/>
                <a:gd name="T7" fmla="*/ 5 h 28"/>
                <a:gd name="T8" fmla="*/ 5 w 28"/>
                <a:gd name="T9" fmla="*/ 28 h 28"/>
              </a:gdLst>
              <a:ahLst/>
              <a:cxnLst>
                <a:cxn ang="0">
                  <a:pos x="T0" y="T1"/>
                </a:cxn>
                <a:cxn ang="0">
                  <a:pos x="T2" y="T3"/>
                </a:cxn>
                <a:cxn ang="0">
                  <a:pos x="T4" y="T5"/>
                </a:cxn>
                <a:cxn ang="0">
                  <a:pos x="T6" y="T7"/>
                </a:cxn>
                <a:cxn ang="0">
                  <a:pos x="T8" y="T9"/>
                </a:cxn>
              </a:cxnLst>
              <a:rect l="0" t="0" r="r" b="b"/>
              <a:pathLst>
                <a:path w="28" h="28">
                  <a:moveTo>
                    <a:pt x="5" y="28"/>
                  </a:moveTo>
                  <a:lnTo>
                    <a:pt x="0" y="23"/>
                  </a:lnTo>
                  <a:lnTo>
                    <a:pt x="24" y="0"/>
                  </a:lnTo>
                  <a:lnTo>
                    <a:pt x="28" y="5"/>
                  </a:ln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5" name="Rectangle 834"/>
            <p:cNvSpPr>
              <a:spLocks noChangeArrowheads="1"/>
            </p:cNvSpPr>
            <p:nvPr/>
          </p:nvSpPr>
          <p:spPr bwMode="auto">
            <a:xfrm>
              <a:off x="6089227" y="3502278"/>
              <a:ext cx="8621" cy="418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6" name="Rectangle 835"/>
            <p:cNvSpPr>
              <a:spLocks noChangeArrowheads="1"/>
            </p:cNvSpPr>
            <p:nvPr/>
          </p:nvSpPr>
          <p:spPr bwMode="auto">
            <a:xfrm>
              <a:off x="6089227" y="3316309"/>
              <a:ext cx="8621" cy="406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7" name="Freeform 836"/>
            <p:cNvSpPr>
              <a:spLocks noEditPoints="1"/>
            </p:cNvSpPr>
            <p:nvPr/>
          </p:nvSpPr>
          <p:spPr bwMode="auto">
            <a:xfrm>
              <a:off x="6074448" y="3380351"/>
              <a:ext cx="36947" cy="67737"/>
            </a:xfrm>
            <a:custGeom>
              <a:avLst/>
              <a:gdLst>
                <a:gd name="T0" fmla="*/ 0 w 13"/>
                <a:gd name="T1" fmla="*/ 17 h 23"/>
                <a:gd name="T2" fmla="*/ 4 w 13"/>
                <a:gd name="T3" fmla="*/ 11 h 23"/>
                <a:gd name="T4" fmla="*/ 6 w 13"/>
                <a:gd name="T5" fmla="*/ 0 h 23"/>
                <a:gd name="T6" fmla="*/ 9 w 13"/>
                <a:gd name="T7" fmla="*/ 11 h 23"/>
                <a:gd name="T8" fmla="*/ 13 w 13"/>
                <a:gd name="T9" fmla="*/ 17 h 23"/>
                <a:gd name="T10" fmla="*/ 6 w 13"/>
                <a:gd name="T11" fmla="*/ 23 h 23"/>
                <a:gd name="T12" fmla="*/ 0 w 13"/>
                <a:gd name="T13" fmla="*/ 17 h 23"/>
                <a:gd name="T14" fmla="*/ 6 w 13"/>
                <a:gd name="T15" fmla="*/ 13 h 23"/>
                <a:gd name="T16" fmla="*/ 3 w 13"/>
                <a:gd name="T17" fmla="*/ 16 h 23"/>
                <a:gd name="T18" fmla="*/ 6 w 13"/>
                <a:gd name="T19" fmla="*/ 20 h 23"/>
                <a:gd name="T20" fmla="*/ 10 w 13"/>
                <a:gd name="T21" fmla="*/ 16 h 23"/>
                <a:gd name="T22" fmla="*/ 6 w 13"/>
                <a:gd name="T23"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3">
                  <a:moveTo>
                    <a:pt x="0" y="17"/>
                  </a:moveTo>
                  <a:cubicBezTo>
                    <a:pt x="0" y="14"/>
                    <a:pt x="1" y="12"/>
                    <a:pt x="4" y="11"/>
                  </a:cubicBezTo>
                  <a:cubicBezTo>
                    <a:pt x="6" y="0"/>
                    <a:pt x="6" y="0"/>
                    <a:pt x="6" y="0"/>
                  </a:cubicBezTo>
                  <a:cubicBezTo>
                    <a:pt x="9" y="11"/>
                    <a:pt x="9" y="11"/>
                    <a:pt x="9" y="11"/>
                  </a:cubicBezTo>
                  <a:cubicBezTo>
                    <a:pt x="11" y="12"/>
                    <a:pt x="13" y="14"/>
                    <a:pt x="13" y="17"/>
                  </a:cubicBezTo>
                  <a:cubicBezTo>
                    <a:pt x="13" y="20"/>
                    <a:pt x="10" y="23"/>
                    <a:pt x="6" y="23"/>
                  </a:cubicBezTo>
                  <a:cubicBezTo>
                    <a:pt x="3" y="23"/>
                    <a:pt x="0" y="20"/>
                    <a:pt x="0" y="17"/>
                  </a:cubicBezTo>
                  <a:close/>
                  <a:moveTo>
                    <a:pt x="6" y="13"/>
                  </a:moveTo>
                  <a:cubicBezTo>
                    <a:pt x="4" y="13"/>
                    <a:pt x="3" y="14"/>
                    <a:pt x="3" y="16"/>
                  </a:cubicBezTo>
                  <a:cubicBezTo>
                    <a:pt x="3" y="18"/>
                    <a:pt x="4" y="20"/>
                    <a:pt x="6" y="20"/>
                  </a:cubicBezTo>
                  <a:cubicBezTo>
                    <a:pt x="8" y="20"/>
                    <a:pt x="10" y="18"/>
                    <a:pt x="10" y="16"/>
                  </a:cubicBezTo>
                  <a:cubicBezTo>
                    <a:pt x="10" y="14"/>
                    <a:pt x="8" y="13"/>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8" name="Freeform 837"/>
            <p:cNvSpPr/>
            <p:nvPr/>
          </p:nvSpPr>
          <p:spPr bwMode="auto">
            <a:xfrm>
              <a:off x="6010406" y="3480109"/>
              <a:ext cx="32021" cy="32021"/>
            </a:xfrm>
            <a:custGeom>
              <a:avLst/>
              <a:gdLst>
                <a:gd name="T0" fmla="*/ 26 w 26"/>
                <a:gd name="T1" fmla="*/ 4 h 26"/>
                <a:gd name="T2" fmla="*/ 4 w 26"/>
                <a:gd name="T3" fmla="*/ 26 h 26"/>
                <a:gd name="T4" fmla="*/ 0 w 26"/>
                <a:gd name="T5" fmla="*/ 21 h 26"/>
                <a:gd name="T6" fmla="*/ 21 w 26"/>
                <a:gd name="T7" fmla="*/ 0 h 26"/>
                <a:gd name="T8" fmla="*/ 26 w 26"/>
                <a:gd name="T9" fmla="*/ 4 h 26"/>
              </a:gdLst>
              <a:ahLst/>
              <a:cxnLst>
                <a:cxn ang="0">
                  <a:pos x="T0" y="T1"/>
                </a:cxn>
                <a:cxn ang="0">
                  <a:pos x="T2" y="T3"/>
                </a:cxn>
                <a:cxn ang="0">
                  <a:pos x="T4" y="T5"/>
                </a:cxn>
                <a:cxn ang="0">
                  <a:pos x="T6" y="T7"/>
                </a:cxn>
                <a:cxn ang="0">
                  <a:pos x="T8" y="T9"/>
                </a:cxn>
              </a:cxnLst>
              <a:rect l="0" t="0" r="r" b="b"/>
              <a:pathLst>
                <a:path w="26" h="26">
                  <a:moveTo>
                    <a:pt x="26" y="4"/>
                  </a:moveTo>
                  <a:lnTo>
                    <a:pt x="4" y="26"/>
                  </a:lnTo>
                  <a:lnTo>
                    <a:pt x="0" y="21"/>
                  </a:lnTo>
                  <a:lnTo>
                    <a:pt x="21" y="0"/>
                  </a:lnTo>
                  <a:lnTo>
                    <a:pt x="2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09" name="Freeform 838"/>
            <p:cNvSpPr/>
            <p:nvPr/>
          </p:nvSpPr>
          <p:spPr bwMode="auto">
            <a:xfrm>
              <a:off x="6006711" y="3352025"/>
              <a:ext cx="32021" cy="32021"/>
            </a:xfrm>
            <a:custGeom>
              <a:avLst/>
              <a:gdLst>
                <a:gd name="T0" fmla="*/ 26 w 26"/>
                <a:gd name="T1" fmla="*/ 21 h 26"/>
                <a:gd name="T2" fmla="*/ 22 w 26"/>
                <a:gd name="T3" fmla="*/ 26 h 26"/>
                <a:gd name="T4" fmla="*/ 0 w 26"/>
                <a:gd name="T5" fmla="*/ 4 h 26"/>
                <a:gd name="T6" fmla="*/ 5 w 26"/>
                <a:gd name="T7" fmla="*/ 0 h 26"/>
                <a:gd name="T8" fmla="*/ 26 w 26"/>
                <a:gd name="T9" fmla="*/ 21 h 26"/>
              </a:gdLst>
              <a:ahLst/>
              <a:cxnLst>
                <a:cxn ang="0">
                  <a:pos x="T0" y="T1"/>
                </a:cxn>
                <a:cxn ang="0">
                  <a:pos x="T2" y="T3"/>
                </a:cxn>
                <a:cxn ang="0">
                  <a:pos x="T4" y="T5"/>
                </a:cxn>
                <a:cxn ang="0">
                  <a:pos x="T6" y="T7"/>
                </a:cxn>
                <a:cxn ang="0">
                  <a:pos x="T8" y="T9"/>
                </a:cxn>
              </a:cxnLst>
              <a:rect l="0" t="0" r="r" b="b"/>
              <a:pathLst>
                <a:path w="26" h="26">
                  <a:moveTo>
                    <a:pt x="26" y="21"/>
                  </a:moveTo>
                  <a:lnTo>
                    <a:pt x="22" y="26"/>
                  </a:lnTo>
                  <a:lnTo>
                    <a:pt x="0" y="4"/>
                  </a:lnTo>
                  <a:lnTo>
                    <a:pt x="5" y="0"/>
                  </a:lnTo>
                  <a:lnTo>
                    <a:pt x="26"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10" name="Rectangle 839"/>
            <p:cNvSpPr>
              <a:spLocks noChangeArrowheads="1"/>
            </p:cNvSpPr>
            <p:nvPr/>
          </p:nvSpPr>
          <p:spPr bwMode="auto">
            <a:xfrm>
              <a:off x="5978385" y="3424688"/>
              <a:ext cx="40642" cy="8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11" name="Freeform 840"/>
            <p:cNvSpPr>
              <a:spLocks noEditPoints="1"/>
            </p:cNvSpPr>
            <p:nvPr/>
          </p:nvSpPr>
          <p:spPr bwMode="auto">
            <a:xfrm>
              <a:off x="5946364" y="3281825"/>
              <a:ext cx="305431" cy="294347"/>
            </a:xfrm>
            <a:custGeom>
              <a:avLst/>
              <a:gdLst>
                <a:gd name="T0" fmla="*/ 50 w 105"/>
                <a:gd name="T1" fmla="*/ 101 h 101"/>
                <a:gd name="T2" fmla="*/ 0 w 105"/>
                <a:gd name="T3" fmla="*/ 51 h 101"/>
                <a:gd name="T4" fmla="*/ 50 w 105"/>
                <a:gd name="T5" fmla="*/ 0 h 101"/>
                <a:gd name="T6" fmla="*/ 100 w 105"/>
                <a:gd name="T7" fmla="*/ 45 h 101"/>
                <a:gd name="T8" fmla="*/ 105 w 105"/>
                <a:gd name="T9" fmla="*/ 45 h 101"/>
                <a:gd name="T10" fmla="*/ 105 w 105"/>
                <a:gd name="T11" fmla="*/ 51 h 101"/>
                <a:gd name="T12" fmla="*/ 101 w 105"/>
                <a:gd name="T13" fmla="*/ 51 h 101"/>
                <a:gd name="T14" fmla="*/ 50 w 105"/>
                <a:gd name="T15" fmla="*/ 101 h 101"/>
                <a:gd name="T16" fmla="*/ 93 w 105"/>
                <a:gd name="T17" fmla="*/ 51 h 101"/>
                <a:gd name="T18" fmla="*/ 50 w 105"/>
                <a:gd name="T19" fmla="*/ 8 h 101"/>
                <a:gd name="T20" fmla="*/ 8 w 105"/>
                <a:gd name="T21" fmla="*/ 51 h 101"/>
                <a:gd name="T22" fmla="*/ 50 w 105"/>
                <a:gd name="T23" fmla="*/ 93 h 101"/>
                <a:gd name="T24" fmla="*/ 93 w 105"/>
                <a:gd name="T25"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01">
                  <a:moveTo>
                    <a:pt x="50" y="101"/>
                  </a:moveTo>
                  <a:cubicBezTo>
                    <a:pt x="22" y="101"/>
                    <a:pt x="0" y="78"/>
                    <a:pt x="0" y="51"/>
                  </a:cubicBezTo>
                  <a:cubicBezTo>
                    <a:pt x="0" y="23"/>
                    <a:pt x="22" y="0"/>
                    <a:pt x="50" y="0"/>
                  </a:cubicBezTo>
                  <a:cubicBezTo>
                    <a:pt x="76" y="0"/>
                    <a:pt x="98" y="20"/>
                    <a:pt x="100" y="45"/>
                  </a:cubicBezTo>
                  <a:cubicBezTo>
                    <a:pt x="105" y="45"/>
                    <a:pt x="105" y="45"/>
                    <a:pt x="105" y="45"/>
                  </a:cubicBezTo>
                  <a:cubicBezTo>
                    <a:pt x="105" y="51"/>
                    <a:pt x="105" y="51"/>
                    <a:pt x="105" y="51"/>
                  </a:cubicBezTo>
                  <a:cubicBezTo>
                    <a:pt x="101" y="51"/>
                    <a:pt x="101" y="51"/>
                    <a:pt x="101" y="51"/>
                  </a:cubicBezTo>
                  <a:cubicBezTo>
                    <a:pt x="101" y="78"/>
                    <a:pt x="78" y="101"/>
                    <a:pt x="50" y="101"/>
                  </a:cubicBezTo>
                  <a:close/>
                  <a:moveTo>
                    <a:pt x="93" y="51"/>
                  </a:moveTo>
                  <a:cubicBezTo>
                    <a:pt x="93" y="27"/>
                    <a:pt x="74" y="8"/>
                    <a:pt x="50" y="8"/>
                  </a:cubicBezTo>
                  <a:cubicBezTo>
                    <a:pt x="27" y="8"/>
                    <a:pt x="8" y="27"/>
                    <a:pt x="8" y="51"/>
                  </a:cubicBezTo>
                  <a:cubicBezTo>
                    <a:pt x="8" y="74"/>
                    <a:pt x="27" y="93"/>
                    <a:pt x="50" y="93"/>
                  </a:cubicBezTo>
                  <a:cubicBezTo>
                    <a:pt x="74" y="93"/>
                    <a:pt x="93" y="74"/>
                    <a:pt x="93"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sp>
        <p:nvSpPr>
          <p:cNvPr id="6" name="文本框 19"/>
          <p:cNvSpPr txBox="1"/>
          <p:nvPr/>
        </p:nvSpPr>
        <p:spPr>
          <a:xfrm>
            <a:off x="1240998" y="5401778"/>
            <a:ext cx="2559556" cy="1076325"/>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sz="1600" dirty="0">
                <a:solidFill>
                  <a:schemeClr val="tx2"/>
                </a:solidFill>
                <a:cs typeface="+mn-ea"/>
                <a:sym typeface="+mn-lt"/>
              </a:rPr>
              <a:t>想象思维是人脑通过形象化的概括作用对头脑中已有的记忆表象进行加工、改造或重组的思维活动。</a:t>
            </a:r>
            <a:endParaRPr lang="zh-CN" altLang="en-US" sz="1600" dirty="0">
              <a:solidFill>
                <a:schemeClr val="tx2"/>
              </a:solidFill>
              <a:cs typeface="+mn-ea"/>
              <a:sym typeface="+mn-lt"/>
            </a:endParaRPr>
          </a:p>
        </p:txBody>
      </p:sp>
      <p:sp>
        <p:nvSpPr>
          <p:cNvPr id="7" name="矩形 6"/>
          <p:cNvSpPr/>
          <p:nvPr/>
        </p:nvSpPr>
        <p:spPr>
          <a:xfrm>
            <a:off x="1667337" y="5097425"/>
            <a:ext cx="1783080" cy="36830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dirty="0">
                <a:solidFill>
                  <a:schemeClr val="tx2"/>
                </a:solidFill>
                <a:cs typeface="+mn-ea"/>
                <a:sym typeface="+mn-lt"/>
              </a:rPr>
              <a:t>（四）想象思维</a:t>
            </a:r>
            <a:endParaRPr lang="zh-CN" altLang="en-US" b="1" dirty="0">
              <a:solidFill>
                <a:schemeClr val="tx2"/>
              </a:solidFill>
              <a:cs typeface="+mn-ea"/>
              <a:sym typeface="+mn-lt"/>
            </a:endParaRPr>
          </a:p>
        </p:txBody>
      </p:sp>
      <p:sp>
        <p:nvSpPr>
          <p:cNvPr id="8" name="文本框 19"/>
          <p:cNvSpPr txBox="1"/>
          <p:nvPr/>
        </p:nvSpPr>
        <p:spPr>
          <a:xfrm>
            <a:off x="4929886" y="5401778"/>
            <a:ext cx="2559557" cy="1076325"/>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sz="1600" dirty="0">
                <a:solidFill>
                  <a:schemeClr val="tx2"/>
                </a:solidFill>
                <a:cs typeface="+mn-ea"/>
                <a:sym typeface="+mn-lt"/>
              </a:rPr>
              <a:t>逻辑思维是一种高级思维形式，是指符合世间事物之间关系（合乎自然规律）的思维方式。</a:t>
            </a:r>
            <a:endParaRPr lang="zh-CN" altLang="en-US" sz="1600" dirty="0">
              <a:solidFill>
                <a:schemeClr val="tx2"/>
              </a:solidFill>
              <a:cs typeface="+mn-ea"/>
              <a:sym typeface="+mn-lt"/>
            </a:endParaRPr>
          </a:p>
        </p:txBody>
      </p:sp>
      <p:sp>
        <p:nvSpPr>
          <p:cNvPr id="9" name="矩形 8"/>
          <p:cNvSpPr/>
          <p:nvPr/>
        </p:nvSpPr>
        <p:spPr>
          <a:xfrm>
            <a:off x="5330235" y="5096155"/>
            <a:ext cx="1783080" cy="36830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dirty="0">
                <a:solidFill>
                  <a:schemeClr val="tx2"/>
                </a:solidFill>
                <a:cs typeface="+mn-ea"/>
                <a:sym typeface="+mn-lt"/>
              </a:rPr>
              <a:t>（五）逻辑思维</a:t>
            </a:r>
            <a:endParaRPr lang="zh-CN" altLang="en-US" b="1" dirty="0">
              <a:solidFill>
                <a:schemeClr val="tx2"/>
              </a:solidFill>
              <a:cs typeface="+mn-ea"/>
              <a:sym typeface="+mn-lt"/>
            </a:endParaRPr>
          </a:p>
        </p:txBody>
      </p:sp>
      <p:sp>
        <p:nvSpPr>
          <p:cNvPr id="10" name="文本框 19"/>
          <p:cNvSpPr txBox="1"/>
          <p:nvPr/>
        </p:nvSpPr>
        <p:spPr>
          <a:xfrm>
            <a:off x="8639810" y="5464175"/>
            <a:ext cx="2787015" cy="132207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sz="1600" dirty="0">
                <a:solidFill>
                  <a:schemeClr val="tx2"/>
                </a:solidFill>
                <a:cs typeface="+mn-ea"/>
                <a:sym typeface="+mn-lt"/>
              </a:rPr>
              <a:t>辩证思维是在创新活动中起着突破性作用的思维活动，指的是按照辩证逻辑的规律，即唯物辩证法的规律进行的思维活动。</a:t>
            </a:r>
            <a:endParaRPr lang="zh-CN" altLang="en-US" sz="1600" dirty="0">
              <a:solidFill>
                <a:schemeClr val="tx2"/>
              </a:solidFill>
              <a:cs typeface="+mn-ea"/>
              <a:sym typeface="+mn-lt"/>
            </a:endParaRPr>
          </a:p>
        </p:txBody>
      </p:sp>
      <p:sp>
        <p:nvSpPr>
          <p:cNvPr id="11" name="矩形 10"/>
          <p:cNvSpPr/>
          <p:nvPr/>
        </p:nvSpPr>
        <p:spPr>
          <a:xfrm>
            <a:off x="9030286" y="5097425"/>
            <a:ext cx="1783080" cy="36830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b="1" dirty="0">
                <a:solidFill>
                  <a:schemeClr val="tx2"/>
                </a:solidFill>
                <a:cs typeface="+mn-ea"/>
                <a:sym typeface="+mn-lt"/>
              </a:rPr>
              <a:t>（六）辩证思维</a:t>
            </a:r>
            <a:endParaRPr lang="zh-CN" altLang="en-US" b="1" dirty="0">
              <a:solidFill>
                <a:schemeClr val="tx2"/>
              </a:solidFill>
              <a:cs typeface="+mn-ea"/>
              <a:sym typeface="+mn-lt"/>
            </a:endParaRPr>
          </a:p>
        </p:txBody>
      </p:sp>
      <p:grpSp>
        <p:nvGrpSpPr>
          <p:cNvPr id="12" name="组合 11"/>
          <p:cNvGrpSpPr/>
          <p:nvPr/>
        </p:nvGrpSpPr>
        <p:grpSpPr>
          <a:xfrm>
            <a:off x="5896751" y="4475188"/>
            <a:ext cx="621705" cy="621705"/>
            <a:chOff x="5876164" y="3209164"/>
            <a:chExt cx="439673" cy="439673"/>
          </a:xfrm>
          <a:solidFill>
            <a:srgbClr val="006699"/>
          </a:solidFill>
        </p:grpSpPr>
        <p:sp>
          <p:nvSpPr>
            <p:cNvPr id="13" name="Oval 1316"/>
            <p:cNvSpPr>
              <a:spLocks noChangeArrowheads="1"/>
            </p:cNvSpPr>
            <p:nvPr/>
          </p:nvSpPr>
          <p:spPr bwMode="auto">
            <a:xfrm>
              <a:off x="5876164" y="3209164"/>
              <a:ext cx="439673" cy="439673"/>
            </a:xfrm>
            <a:prstGeom prst="ellipse">
              <a:avLst/>
            </a:prstGeom>
            <a:noFill/>
            <a:ln w="9525">
              <a:solidFill>
                <a:srgbClr val="006699"/>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lumMod val="65000"/>
                    <a:lumOff val="35000"/>
                  </a:schemeClr>
                </a:solidFill>
                <a:cs typeface="+mn-ea"/>
                <a:sym typeface="+mn-lt"/>
              </a:endParaRPr>
            </a:p>
          </p:txBody>
        </p:sp>
        <p:sp>
          <p:nvSpPr>
            <p:cNvPr id="14" name="Freeform 1317"/>
            <p:cNvSpPr/>
            <p:nvPr/>
          </p:nvSpPr>
          <p:spPr bwMode="auto">
            <a:xfrm>
              <a:off x="6196374" y="3326164"/>
              <a:ext cx="64042" cy="64042"/>
            </a:xfrm>
            <a:custGeom>
              <a:avLst/>
              <a:gdLst>
                <a:gd name="T0" fmla="*/ 14 w 52"/>
                <a:gd name="T1" fmla="*/ 19 h 52"/>
                <a:gd name="T2" fmla="*/ 12 w 52"/>
                <a:gd name="T3" fmla="*/ 0 h 52"/>
                <a:gd name="T4" fmla="*/ 29 w 52"/>
                <a:gd name="T5" fmla="*/ 9 h 52"/>
                <a:gd name="T6" fmla="*/ 45 w 52"/>
                <a:gd name="T7" fmla="*/ 2 h 52"/>
                <a:gd name="T8" fmla="*/ 40 w 52"/>
                <a:gd name="T9" fmla="*/ 19 h 52"/>
                <a:gd name="T10" fmla="*/ 52 w 52"/>
                <a:gd name="T11" fmla="*/ 33 h 52"/>
                <a:gd name="T12" fmla="*/ 36 w 52"/>
                <a:gd name="T13" fmla="*/ 35 h 52"/>
                <a:gd name="T14" fmla="*/ 26 w 52"/>
                <a:gd name="T15" fmla="*/ 52 h 52"/>
                <a:gd name="T16" fmla="*/ 19 w 52"/>
                <a:gd name="T17" fmla="*/ 35 h 52"/>
                <a:gd name="T18" fmla="*/ 0 w 52"/>
                <a:gd name="T19" fmla="*/ 31 h 52"/>
                <a:gd name="T20" fmla="*/ 14 w 52"/>
                <a:gd name="T21"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52">
                  <a:moveTo>
                    <a:pt x="14" y="19"/>
                  </a:moveTo>
                  <a:lnTo>
                    <a:pt x="12" y="0"/>
                  </a:lnTo>
                  <a:lnTo>
                    <a:pt x="29" y="9"/>
                  </a:lnTo>
                  <a:lnTo>
                    <a:pt x="45" y="2"/>
                  </a:lnTo>
                  <a:lnTo>
                    <a:pt x="40" y="19"/>
                  </a:lnTo>
                  <a:lnTo>
                    <a:pt x="52" y="33"/>
                  </a:lnTo>
                  <a:lnTo>
                    <a:pt x="36" y="35"/>
                  </a:lnTo>
                  <a:lnTo>
                    <a:pt x="26" y="52"/>
                  </a:lnTo>
                  <a:lnTo>
                    <a:pt x="19" y="35"/>
                  </a:lnTo>
                  <a:lnTo>
                    <a:pt x="0" y="31"/>
                  </a:lnTo>
                  <a:lnTo>
                    <a:pt x="14"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5" name="Freeform 1318"/>
            <p:cNvSpPr/>
            <p:nvPr/>
          </p:nvSpPr>
          <p:spPr bwMode="auto">
            <a:xfrm>
              <a:off x="6232090" y="3454248"/>
              <a:ext cx="17242" cy="19705"/>
            </a:xfrm>
            <a:custGeom>
              <a:avLst/>
              <a:gdLst>
                <a:gd name="T0" fmla="*/ 14 w 14"/>
                <a:gd name="T1" fmla="*/ 14 h 16"/>
                <a:gd name="T2" fmla="*/ 9 w 14"/>
                <a:gd name="T3" fmla="*/ 12 h 16"/>
                <a:gd name="T4" fmla="*/ 4 w 14"/>
                <a:gd name="T5" fmla="*/ 16 h 16"/>
                <a:gd name="T6" fmla="*/ 4 w 14"/>
                <a:gd name="T7" fmla="*/ 12 h 16"/>
                <a:gd name="T8" fmla="*/ 0 w 14"/>
                <a:gd name="T9" fmla="*/ 9 h 16"/>
                <a:gd name="T10" fmla="*/ 4 w 14"/>
                <a:gd name="T11" fmla="*/ 7 h 16"/>
                <a:gd name="T12" fmla="*/ 4 w 14"/>
                <a:gd name="T13" fmla="*/ 0 h 16"/>
                <a:gd name="T14" fmla="*/ 9 w 14"/>
                <a:gd name="T15" fmla="*/ 5 h 16"/>
                <a:gd name="T16" fmla="*/ 14 w 14"/>
                <a:gd name="T17" fmla="*/ 5 h 16"/>
                <a:gd name="T18" fmla="*/ 11 w 14"/>
                <a:gd name="T19" fmla="*/ 9 h 16"/>
                <a:gd name="T20" fmla="*/ 14 w 14"/>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6">
                  <a:moveTo>
                    <a:pt x="14" y="14"/>
                  </a:moveTo>
                  <a:lnTo>
                    <a:pt x="9" y="12"/>
                  </a:lnTo>
                  <a:lnTo>
                    <a:pt x="4" y="16"/>
                  </a:lnTo>
                  <a:lnTo>
                    <a:pt x="4" y="12"/>
                  </a:lnTo>
                  <a:lnTo>
                    <a:pt x="0" y="9"/>
                  </a:lnTo>
                  <a:lnTo>
                    <a:pt x="4" y="7"/>
                  </a:lnTo>
                  <a:lnTo>
                    <a:pt x="4" y="0"/>
                  </a:lnTo>
                  <a:lnTo>
                    <a:pt x="9" y="5"/>
                  </a:lnTo>
                  <a:lnTo>
                    <a:pt x="14" y="5"/>
                  </a:lnTo>
                  <a:lnTo>
                    <a:pt x="11" y="9"/>
                  </a:lnTo>
                  <a:lnTo>
                    <a:pt x="14"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6" name="Freeform 1319"/>
            <p:cNvSpPr/>
            <p:nvPr/>
          </p:nvSpPr>
          <p:spPr bwMode="auto">
            <a:xfrm>
              <a:off x="6234554" y="3396364"/>
              <a:ext cx="43106" cy="40642"/>
            </a:xfrm>
            <a:custGeom>
              <a:avLst/>
              <a:gdLst>
                <a:gd name="T0" fmla="*/ 7 w 35"/>
                <a:gd name="T1" fmla="*/ 19 h 33"/>
                <a:gd name="T2" fmla="*/ 0 w 35"/>
                <a:gd name="T3" fmla="*/ 9 h 33"/>
                <a:gd name="T4" fmla="*/ 12 w 35"/>
                <a:gd name="T5" fmla="*/ 9 h 33"/>
                <a:gd name="T6" fmla="*/ 19 w 35"/>
                <a:gd name="T7" fmla="*/ 0 h 33"/>
                <a:gd name="T8" fmla="*/ 24 w 35"/>
                <a:gd name="T9" fmla="*/ 11 h 33"/>
                <a:gd name="T10" fmla="*/ 35 w 35"/>
                <a:gd name="T11" fmla="*/ 14 h 33"/>
                <a:gd name="T12" fmla="*/ 24 w 35"/>
                <a:gd name="T13" fmla="*/ 21 h 33"/>
                <a:gd name="T14" fmla="*/ 24 w 35"/>
                <a:gd name="T15" fmla="*/ 33 h 33"/>
                <a:gd name="T16" fmla="*/ 14 w 35"/>
                <a:gd name="T17" fmla="*/ 26 h 33"/>
                <a:gd name="T18" fmla="*/ 2 w 35"/>
                <a:gd name="T19" fmla="*/ 30 h 33"/>
                <a:gd name="T20" fmla="*/ 7 w 35"/>
                <a:gd name="T21" fmla="*/ 1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33">
                  <a:moveTo>
                    <a:pt x="7" y="19"/>
                  </a:moveTo>
                  <a:lnTo>
                    <a:pt x="0" y="9"/>
                  </a:lnTo>
                  <a:lnTo>
                    <a:pt x="12" y="9"/>
                  </a:lnTo>
                  <a:lnTo>
                    <a:pt x="19" y="0"/>
                  </a:lnTo>
                  <a:lnTo>
                    <a:pt x="24" y="11"/>
                  </a:lnTo>
                  <a:lnTo>
                    <a:pt x="35" y="14"/>
                  </a:lnTo>
                  <a:lnTo>
                    <a:pt x="24" y="21"/>
                  </a:lnTo>
                  <a:lnTo>
                    <a:pt x="24" y="33"/>
                  </a:lnTo>
                  <a:lnTo>
                    <a:pt x="14" y="26"/>
                  </a:lnTo>
                  <a:lnTo>
                    <a:pt x="2" y="30"/>
                  </a:lnTo>
                  <a:lnTo>
                    <a:pt x="7"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7" name="Freeform 1320"/>
            <p:cNvSpPr/>
            <p:nvPr/>
          </p:nvSpPr>
          <p:spPr bwMode="auto">
            <a:xfrm>
              <a:off x="6196374" y="3480111"/>
              <a:ext cx="14779" cy="14779"/>
            </a:xfrm>
            <a:custGeom>
              <a:avLst/>
              <a:gdLst>
                <a:gd name="T0" fmla="*/ 5 w 12"/>
                <a:gd name="T1" fmla="*/ 7 h 12"/>
                <a:gd name="T2" fmla="*/ 0 w 12"/>
                <a:gd name="T3" fmla="*/ 5 h 12"/>
                <a:gd name="T4" fmla="*/ 5 w 12"/>
                <a:gd name="T5" fmla="*/ 5 h 12"/>
                <a:gd name="T6" fmla="*/ 7 w 12"/>
                <a:gd name="T7" fmla="*/ 0 h 12"/>
                <a:gd name="T8" fmla="*/ 10 w 12"/>
                <a:gd name="T9" fmla="*/ 5 h 12"/>
                <a:gd name="T10" fmla="*/ 12 w 12"/>
                <a:gd name="T11" fmla="*/ 5 h 12"/>
                <a:gd name="T12" fmla="*/ 10 w 12"/>
                <a:gd name="T13" fmla="*/ 7 h 12"/>
                <a:gd name="T14" fmla="*/ 12 w 12"/>
                <a:gd name="T15" fmla="*/ 12 h 12"/>
                <a:gd name="T16" fmla="*/ 7 w 12"/>
                <a:gd name="T17" fmla="*/ 10 h 12"/>
                <a:gd name="T18" fmla="*/ 3 w 12"/>
                <a:gd name="T19" fmla="*/ 12 h 12"/>
                <a:gd name="T20" fmla="*/ 5 w 12"/>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2">
                  <a:moveTo>
                    <a:pt x="5" y="7"/>
                  </a:moveTo>
                  <a:lnTo>
                    <a:pt x="0" y="5"/>
                  </a:lnTo>
                  <a:lnTo>
                    <a:pt x="5" y="5"/>
                  </a:lnTo>
                  <a:lnTo>
                    <a:pt x="7" y="0"/>
                  </a:lnTo>
                  <a:lnTo>
                    <a:pt x="10" y="5"/>
                  </a:lnTo>
                  <a:lnTo>
                    <a:pt x="12" y="5"/>
                  </a:lnTo>
                  <a:lnTo>
                    <a:pt x="10" y="7"/>
                  </a:lnTo>
                  <a:lnTo>
                    <a:pt x="12" y="12"/>
                  </a:lnTo>
                  <a:lnTo>
                    <a:pt x="7" y="10"/>
                  </a:lnTo>
                  <a:lnTo>
                    <a:pt x="3" y="12"/>
                  </a:lnTo>
                  <a:lnTo>
                    <a:pt x="5"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8" name="Freeform 1321"/>
            <p:cNvSpPr/>
            <p:nvPr/>
          </p:nvSpPr>
          <p:spPr bwMode="auto">
            <a:xfrm>
              <a:off x="6147111" y="3285522"/>
              <a:ext cx="55421" cy="51726"/>
            </a:xfrm>
            <a:custGeom>
              <a:avLst/>
              <a:gdLst>
                <a:gd name="T0" fmla="*/ 17 w 45"/>
                <a:gd name="T1" fmla="*/ 12 h 42"/>
                <a:gd name="T2" fmla="*/ 26 w 45"/>
                <a:gd name="T3" fmla="*/ 0 h 42"/>
                <a:gd name="T4" fmla="*/ 31 w 45"/>
                <a:gd name="T5" fmla="*/ 14 h 42"/>
                <a:gd name="T6" fmla="*/ 45 w 45"/>
                <a:gd name="T7" fmla="*/ 19 h 42"/>
                <a:gd name="T8" fmla="*/ 33 w 45"/>
                <a:gd name="T9" fmla="*/ 28 h 42"/>
                <a:gd name="T10" fmla="*/ 35 w 45"/>
                <a:gd name="T11" fmla="*/ 42 h 42"/>
                <a:gd name="T12" fmla="*/ 21 w 45"/>
                <a:gd name="T13" fmla="*/ 35 h 42"/>
                <a:gd name="T14" fmla="*/ 7 w 45"/>
                <a:gd name="T15" fmla="*/ 40 h 42"/>
                <a:gd name="T16" fmla="*/ 12 w 45"/>
                <a:gd name="T17" fmla="*/ 26 h 42"/>
                <a:gd name="T18" fmla="*/ 0 w 45"/>
                <a:gd name="T19" fmla="*/ 14 h 42"/>
                <a:gd name="T20" fmla="*/ 17 w 45"/>
                <a:gd name="T21"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2">
                  <a:moveTo>
                    <a:pt x="17" y="12"/>
                  </a:moveTo>
                  <a:lnTo>
                    <a:pt x="26" y="0"/>
                  </a:lnTo>
                  <a:lnTo>
                    <a:pt x="31" y="14"/>
                  </a:lnTo>
                  <a:lnTo>
                    <a:pt x="45" y="19"/>
                  </a:lnTo>
                  <a:lnTo>
                    <a:pt x="33" y="28"/>
                  </a:lnTo>
                  <a:lnTo>
                    <a:pt x="35" y="42"/>
                  </a:lnTo>
                  <a:lnTo>
                    <a:pt x="21" y="35"/>
                  </a:lnTo>
                  <a:lnTo>
                    <a:pt x="7" y="40"/>
                  </a:lnTo>
                  <a:lnTo>
                    <a:pt x="12" y="26"/>
                  </a:lnTo>
                  <a:lnTo>
                    <a:pt x="0" y="14"/>
                  </a:lnTo>
                  <a:lnTo>
                    <a:pt x="17"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19" name="Freeform 1322"/>
            <p:cNvSpPr/>
            <p:nvPr/>
          </p:nvSpPr>
          <p:spPr bwMode="auto">
            <a:xfrm>
              <a:off x="6091691" y="3313849"/>
              <a:ext cx="44337" cy="44337"/>
            </a:xfrm>
            <a:custGeom>
              <a:avLst/>
              <a:gdLst>
                <a:gd name="T0" fmla="*/ 33 w 36"/>
                <a:gd name="T1" fmla="*/ 5 h 36"/>
                <a:gd name="T2" fmla="*/ 28 w 36"/>
                <a:gd name="T3" fmla="*/ 17 h 36"/>
                <a:gd name="T4" fmla="*/ 36 w 36"/>
                <a:gd name="T5" fmla="*/ 29 h 36"/>
                <a:gd name="T6" fmla="*/ 21 w 36"/>
                <a:gd name="T7" fmla="*/ 26 h 36"/>
                <a:gd name="T8" fmla="*/ 14 w 36"/>
                <a:gd name="T9" fmla="*/ 36 h 36"/>
                <a:gd name="T10" fmla="*/ 12 w 36"/>
                <a:gd name="T11" fmla="*/ 24 h 36"/>
                <a:gd name="T12" fmla="*/ 0 w 36"/>
                <a:gd name="T13" fmla="*/ 19 h 36"/>
                <a:gd name="T14" fmla="*/ 12 w 36"/>
                <a:gd name="T15" fmla="*/ 12 h 36"/>
                <a:gd name="T16" fmla="*/ 12 w 36"/>
                <a:gd name="T17" fmla="*/ 0 h 36"/>
                <a:gd name="T18" fmla="*/ 21 w 36"/>
                <a:gd name="T19" fmla="*/ 10 h 36"/>
                <a:gd name="T20" fmla="*/ 33 w 36"/>
                <a:gd name="T21" fmla="*/ 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6">
                  <a:moveTo>
                    <a:pt x="33" y="5"/>
                  </a:moveTo>
                  <a:lnTo>
                    <a:pt x="28" y="17"/>
                  </a:lnTo>
                  <a:lnTo>
                    <a:pt x="36" y="29"/>
                  </a:lnTo>
                  <a:lnTo>
                    <a:pt x="21" y="26"/>
                  </a:lnTo>
                  <a:lnTo>
                    <a:pt x="14" y="36"/>
                  </a:lnTo>
                  <a:lnTo>
                    <a:pt x="12" y="24"/>
                  </a:lnTo>
                  <a:lnTo>
                    <a:pt x="0" y="19"/>
                  </a:lnTo>
                  <a:lnTo>
                    <a:pt x="12" y="12"/>
                  </a:lnTo>
                  <a:lnTo>
                    <a:pt x="12" y="0"/>
                  </a:lnTo>
                  <a:lnTo>
                    <a:pt x="21" y="10"/>
                  </a:lnTo>
                  <a:lnTo>
                    <a:pt x="3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20" name="Freeform 1323"/>
            <p:cNvSpPr/>
            <p:nvPr/>
          </p:nvSpPr>
          <p:spPr bwMode="auto">
            <a:xfrm>
              <a:off x="6083069" y="3369269"/>
              <a:ext cx="17242" cy="20937"/>
            </a:xfrm>
            <a:custGeom>
              <a:avLst/>
              <a:gdLst>
                <a:gd name="T0" fmla="*/ 9 w 14"/>
                <a:gd name="T1" fmla="*/ 12 h 17"/>
                <a:gd name="T2" fmla="*/ 7 w 14"/>
                <a:gd name="T3" fmla="*/ 17 h 17"/>
                <a:gd name="T4" fmla="*/ 5 w 14"/>
                <a:gd name="T5" fmla="*/ 10 h 17"/>
                <a:gd name="T6" fmla="*/ 0 w 14"/>
                <a:gd name="T7" fmla="*/ 10 h 17"/>
                <a:gd name="T8" fmla="*/ 5 w 14"/>
                <a:gd name="T9" fmla="*/ 5 h 17"/>
                <a:gd name="T10" fmla="*/ 5 w 14"/>
                <a:gd name="T11" fmla="*/ 0 h 17"/>
                <a:gd name="T12" fmla="*/ 9 w 14"/>
                <a:gd name="T13" fmla="*/ 5 h 17"/>
                <a:gd name="T14" fmla="*/ 14 w 14"/>
                <a:gd name="T15" fmla="*/ 3 h 17"/>
                <a:gd name="T16" fmla="*/ 12 w 14"/>
                <a:gd name="T17" fmla="*/ 7 h 17"/>
                <a:gd name="T18" fmla="*/ 14 w 14"/>
                <a:gd name="T19" fmla="*/ 12 h 17"/>
                <a:gd name="T20" fmla="*/ 9 w 14"/>
                <a:gd name="T21"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7">
                  <a:moveTo>
                    <a:pt x="9" y="12"/>
                  </a:moveTo>
                  <a:lnTo>
                    <a:pt x="7" y="17"/>
                  </a:lnTo>
                  <a:lnTo>
                    <a:pt x="5" y="10"/>
                  </a:lnTo>
                  <a:lnTo>
                    <a:pt x="0" y="10"/>
                  </a:lnTo>
                  <a:lnTo>
                    <a:pt x="5" y="5"/>
                  </a:lnTo>
                  <a:lnTo>
                    <a:pt x="5" y="0"/>
                  </a:lnTo>
                  <a:lnTo>
                    <a:pt x="9" y="5"/>
                  </a:lnTo>
                  <a:lnTo>
                    <a:pt x="14" y="3"/>
                  </a:lnTo>
                  <a:lnTo>
                    <a:pt x="12" y="7"/>
                  </a:lnTo>
                  <a:lnTo>
                    <a:pt x="14" y="12"/>
                  </a:lnTo>
                  <a:lnTo>
                    <a:pt x="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21" name="Freeform 1324"/>
            <p:cNvSpPr/>
            <p:nvPr/>
          </p:nvSpPr>
          <p:spPr bwMode="auto">
            <a:xfrm>
              <a:off x="6001785" y="3488733"/>
              <a:ext cx="142863" cy="91137"/>
            </a:xfrm>
            <a:custGeom>
              <a:avLst/>
              <a:gdLst>
                <a:gd name="T0" fmla="*/ 49 w 49"/>
                <a:gd name="T1" fmla="*/ 18 h 31"/>
                <a:gd name="T2" fmla="*/ 36 w 49"/>
                <a:gd name="T3" fmla="*/ 31 h 31"/>
                <a:gd name="T4" fmla="*/ 13 w 49"/>
                <a:gd name="T5" fmla="*/ 31 h 31"/>
                <a:gd name="T6" fmla="*/ 0 w 49"/>
                <a:gd name="T7" fmla="*/ 18 h 31"/>
                <a:gd name="T8" fmla="*/ 0 w 49"/>
                <a:gd name="T9" fmla="*/ 0 h 31"/>
                <a:gd name="T10" fmla="*/ 25 w 49"/>
                <a:gd name="T11" fmla="*/ 1 h 31"/>
                <a:gd name="T12" fmla="*/ 49 w 49"/>
                <a:gd name="T13" fmla="*/ 0 h 31"/>
                <a:gd name="T14" fmla="*/ 49 w 49"/>
                <a:gd name="T15" fmla="*/ 18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31">
                  <a:moveTo>
                    <a:pt x="49" y="18"/>
                  </a:moveTo>
                  <a:cubicBezTo>
                    <a:pt x="49" y="25"/>
                    <a:pt x="43" y="31"/>
                    <a:pt x="36" y="31"/>
                  </a:cubicBezTo>
                  <a:cubicBezTo>
                    <a:pt x="13" y="31"/>
                    <a:pt x="13" y="31"/>
                    <a:pt x="13" y="31"/>
                  </a:cubicBezTo>
                  <a:cubicBezTo>
                    <a:pt x="6" y="31"/>
                    <a:pt x="0" y="25"/>
                    <a:pt x="0" y="18"/>
                  </a:cubicBezTo>
                  <a:cubicBezTo>
                    <a:pt x="0" y="0"/>
                    <a:pt x="0" y="0"/>
                    <a:pt x="0" y="0"/>
                  </a:cubicBezTo>
                  <a:cubicBezTo>
                    <a:pt x="8" y="1"/>
                    <a:pt x="16" y="1"/>
                    <a:pt x="25" y="1"/>
                  </a:cubicBezTo>
                  <a:cubicBezTo>
                    <a:pt x="33" y="1"/>
                    <a:pt x="41" y="1"/>
                    <a:pt x="49" y="0"/>
                  </a:cubicBezTo>
                  <a:lnTo>
                    <a:pt x="4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22" name="Freeform 1325"/>
            <p:cNvSpPr>
              <a:spLocks noEditPoints="1"/>
            </p:cNvSpPr>
            <p:nvPr/>
          </p:nvSpPr>
          <p:spPr bwMode="auto">
            <a:xfrm>
              <a:off x="5916807" y="3409912"/>
              <a:ext cx="311589" cy="73895"/>
            </a:xfrm>
            <a:custGeom>
              <a:avLst/>
              <a:gdLst>
                <a:gd name="T0" fmla="*/ 82 w 107"/>
                <a:gd name="T1" fmla="*/ 12 h 25"/>
                <a:gd name="T2" fmla="*/ 54 w 107"/>
                <a:gd name="T3" fmla="*/ 5 h 25"/>
                <a:gd name="T4" fmla="*/ 25 w 107"/>
                <a:gd name="T5" fmla="*/ 12 h 25"/>
                <a:gd name="T6" fmla="*/ 54 w 107"/>
                <a:gd name="T7" fmla="*/ 19 h 25"/>
                <a:gd name="T8" fmla="*/ 82 w 107"/>
                <a:gd name="T9" fmla="*/ 12 h 25"/>
                <a:gd name="T10" fmla="*/ 54 w 107"/>
                <a:gd name="T11" fmla="*/ 0 h 25"/>
                <a:gd name="T12" fmla="*/ 107 w 107"/>
                <a:gd name="T13" fmla="*/ 12 h 25"/>
                <a:gd name="T14" fmla="*/ 54 w 107"/>
                <a:gd name="T15" fmla="*/ 25 h 25"/>
                <a:gd name="T16" fmla="*/ 0 w 107"/>
                <a:gd name="T17" fmla="*/ 12 h 25"/>
                <a:gd name="T18" fmla="*/ 54 w 107"/>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25">
                  <a:moveTo>
                    <a:pt x="82" y="12"/>
                  </a:moveTo>
                  <a:cubicBezTo>
                    <a:pt x="82" y="8"/>
                    <a:pt x="70" y="5"/>
                    <a:pt x="54" y="5"/>
                  </a:cubicBezTo>
                  <a:cubicBezTo>
                    <a:pt x="38" y="5"/>
                    <a:pt x="25" y="8"/>
                    <a:pt x="25" y="12"/>
                  </a:cubicBezTo>
                  <a:cubicBezTo>
                    <a:pt x="25" y="16"/>
                    <a:pt x="38" y="19"/>
                    <a:pt x="54" y="19"/>
                  </a:cubicBezTo>
                  <a:cubicBezTo>
                    <a:pt x="70" y="19"/>
                    <a:pt x="82" y="16"/>
                    <a:pt x="82" y="12"/>
                  </a:cubicBezTo>
                  <a:close/>
                  <a:moveTo>
                    <a:pt x="54" y="0"/>
                  </a:moveTo>
                  <a:cubicBezTo>
                    <a:pt x="83" y="0"/>
                    <a:pt x="107" y="5"/>
                    <a:pt x="107" y="12"/>
                  </a:cubicBezTo>
                  <a:cubicBezTo>
                    <a:pt x="107" y="19"/>
                    <a:pt x="83" y="25"/>
                    <a:pt x="54" y="25"/>
                  </a:cubicBezTo>
                  <a:cubicBezTo>
                    <a:pt x="24" y="25"/>
                    <a:pt x="0" y="19"/>
                    <a:pt x="0" y="12"/>
                  </a:cubicBezTo>
                  <a:cubicBezTo>
                    <a:pt x="0" y="5"/>
                    <a:pt x="24" y="0"/>
                    <a:pt x="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grpSp>
        <p:nvGrpSpPr>
          <p:cNvPr id="23" name="组合 22"/>
          <p:cNvGrpSpPr/>
          <p:nvPr/>
        </p:nvGrpSpPr>
        <p:grpSpPr>
          <a:xfrm>
            <a:off x="9592510" y="4475188"/>
            <a:ext cx="621705" cy="621705"/>
            <a:chOff x="5876164" y="3209164"/>
            <a:chExt cx="439673" cy="439673"/>
          </a:xfrm>
          <a:solidFill>
            <a:srgbClr val="006699"/>
          </a:solidFill>
        </p:grpSpPr>
        <p:sp>
          <p:nvSpPr>
            <p:cNvPr id="24" name="Oval 1179"/>
            <p:cNvSpPr>
              <a:spLocks noChangeArrowheads="1"/>
            </p:cNvSpPr>
            <p:nvPr/>
          </p:nvSpPr>
          <p:spPr bwMode="auto">
            <a:xfrm>
              <a:off x="5876164" y="3209164"/>
              <a:ext cx="439673" cy="439673"/>
            </a:xfrm>
            <a:prstGeom prst="ellipse">
              <a:avLst/>
            </a:prstGeom>
            <a:noFill/>
            <a:ln w="9525">
              <a:solidFill>
                <a:srgbClr val="006699"/>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25" name="Freeform 1180"/>
            <p:cNvSpPr/>
            <p:nvPr/>
          </p:nvSpPr>
          <p:spPr bwMode="auto">
            <a:xfrm>
              <a:off x="6134795" y="3439469"/>
              <a:ext cx="46800" cy="61579"/>
            </a:xfrm>
            <a:custGeom>
              <a:avLst/>
              <a:gdLst>
                <a:gd name="T0" fmla="*/ 9 w 16"/>
                <a:gd name="T1" fmla="*/ 16 h 21"/>
                <a:gd name="T2" fmla="*/ 0 w 16"/>
                <a:gd name="T3" fmla="*/ 17 h 21"/>
                <a:gd name="T4" fmla="*/ 2 w 16"/>
                <a:gd name="T5" fmla="*/ 12 h 21"/>
                <a:gd name="T6" fmla="*/ 6 w 16"/>
                <a:gd name="T7" fmla="*/ 7 h 21"/>
                <a:gd name="T8" fmla="*/ 4 w 16"/>
                <a:gd name="T9" fmla="*/ 5 h 21"/>
                <a:gd name="T10" fmla="*/ 10 w 16"/>
                <a:gd name="T11" fmla="*/ 0 h 21"/>
                <a:gd name="T12" fmla="*/ 16 w 16"/>
                <a:gd name="T13" fmla="*/ 2 h 21"/>
                <a:gd name="T14" fmla="*/ 14 w 16"/>
                <a:gd name="T15" fmla="*/ 8 h 21"/>
                <a:gd name="T16" fmla="*/ 9 w 16"/>
                <a:gd name="T1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1">
                  <a:moveTo>
                    <a:pt x="9" y="16"/>
                  </a:moveTo>
                  <a:cubicBezTo>
                    <a:pt x="7" y="21"/>
                    <a:pt x="0" y="17"/>
                    <a:pt x="0" y="17"/>
                  </a:cubicBezTo>
                  <a:cubicBezTo>
                    <a:pt x="2" y="12"/>
                    <a:pt x="2" y="12"/>
                    <a:pt x="2" y="12"/>
                  </a:cubicBezTo>
                  <a:cubicBezTo>
                    <a:pt x="6" y="7"/>
                    <a:pt x="6" y="7"/>
                    <a:pt x="6" y="7"/>
                  </a:cubicBezTo>
                  <a:cubicBezTo>
                    <a:pt x="4" y="5"/>
                    <a:pt x="4" y="5"/>
                    <a:pt x="4" y="5"/>
                  </a:cubicBezTo>
                  <a:cubicBezTo>
                    <a:pt x="10" y="0"/>
                    <a:pt x="10" y="0"/>
                    <a:pt x="10" y="0"/>
                  </a:cubicBezTo>
                  <a:cubicBezTo>
                    <a:pt x="16" y="2"/>
                    <a:pt x="16" y="2"/>
                    <a:pt x="16" y="2"/>
                  </a:cubicBezTo>
                  <a:cubicBezTo>
                    <a:pt x="16" y="2"/>
                    <a:pt x="16" y="8"/>
                    <a:pt x="14" y="8"/>
                  </a:cubicBezTo>
                  <a:cubicBezTo>
                    <a:pt x="12" y="8"/>
                    <a:pt x="9" y="16"/>
                    <a:pt x="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26" name="Freeform 1181"/>
            <p:cNvSpPr/>
            <p:nvPr/>
          </p:nvSpPr>
          <p:spPr bwMode="auto">
            <a:xfrm>
              <a:off x="6123711" y="3305227"/>
              <a:ext cx="128084" cy="251242"/>
            </a:xfrm>
            <a:custGeom>
              <a:avLst/>
              <a:gdLst>
                <a:gd name="T0" fmla="*/ 8 w 44"/>
                <a:gd name="T1" fmla="*/ 19 h 86"/>
                <a:gd name="T2" fmla="*/ 1 w 44"/>
                <a:gd name="T3" fmla="*/ 0 h 86"/>
                <a:gd name="T4" fmla="*/ 44 w 44"/>
                <a:gd name="T5" fmla="*/ 43 h 86"/>
                <a:gd name="T6" fmla="*/ 1 w 44"/>
                <a:gd name="T7" fmla="*/ 86 h 86"/>
                <a:gd name="T8" fmla="*/ 11 w 44"/>
                <a:gd name="T9" fmla="*/ 74 h 86"/>
                <a:gd name="T10" fmla="*/ 15 w 44"/>
                <a:gd name="T11" fmla="*/ 74 h 86"/>
                <a:gd name="T12" fmla="*/ 25 w 44"/>
                <a:gd name="T13" fmla="*/ 74 h 86"/>
                <a:gd name="T14" fmla="*/ 32 w 44"/>
                <a:gd name="T15" fmla="*/ 66 h 86"/>
                <a:gd name="T16" fmla="*/ 35 w 44"/>
                <a:gd name="T17" fmla="*/ 55 h 86"/>
                <a:gd name="T18" fmla="*/ 29 w 44"/>
                <a:gd name="T19" fmla="*/ 41 h 86"/>
                <a:gd name="T20" fmla="*/ 9 w 44"/>
                <a:gd name="T21" fmla="*/ 39 h 86"/>
                <a:gd name="T22" fmla="*/ 6 w 44"/>
                <a:gd name="T23" fmla="*/ 27 h 86"/>
                <a:gd name="T24" fmla="*/ 16 w 44"/>
                <a:gd name="T25" fmla="*/ 19 h 86"/>
                <a:gd name="T26" fmla="*/ 8 w 44"/>
                <a:gd name="T27" fmla="*/ 1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86">
                  <a:moveTo>
                    <a:pt x="8" y="19"/>
                  </a:moveTo>
                  <a:cubicBezTo>
                    <a:pt x="6" y="20"/>
                    <a:pt x="1" y="0"/>
                    <a:pt x="1" y="0"/>
                  </a:cubicBezTo>
                  <a:cubicBezTo>
                    <a:pt x="25" y="0"/>
                    <a:pt x="44" y="19"/>
                    <a:pt x="44" y="43"/>
                  </a:cubicBezTo>
                  <a:cubicBezTo>
                    <a:pt x="44" y="66"/>
                    <a:pt x="25" y="86"/>
                    <a:pt x="1" y="86"/>
                  </a:cubicBezTo>
                  <a:cubicBezTo>
                    <a:pt x="1" y="86"/>
                    <a:pt x="6" y="78"/>
                    <a:pt x="11" y="74"/>
                  </a:cubicBezTo>
                  <a:cubicBezTo>
                    <a:pt x="15" y="71"/>
                    <a:pt x="15" y="74"/>
                    <a:pt x="15" y="74"/>
                  </a:cubicBezTo>
                  <a:cubicBezTo>
                    <a:pt x="25" y="74"/>
                    <a:pt x="25" y="74"/>
                    <a:pt x="25" y="74"/>
                  </a:cubicBezTo>
                  <a:cubicBezTo>
                    <a:pt x="25" y="74"/>
                    <a:pt x="31" y="69"/>
                    <a:pt x="32" y="66"/>
                  </a:cubicBezTo>
                  <a:cubicBezTo>
                    <a:pt x="32" y="63"/>
                    <a:pt x="33" y="58"/>
                    <a:pt x="35" y="55"/>
                  </a:cubicBezTo>
                  <a:cubicBezTo>
                    <a:pt x="37" y="51"/>
                    <a:pt x="29" y="47"/>
                    <a:pt x="29" y="41"/>
                  </a:cubicBezTo>
                  <a:cubicBezTo>
                    <a:pt x="29" y="35"/>
                    <a:pt x="14" y="37"/>
                    <a:pt x="9" y="39"/>
                  </a:cubicBezTo>
                  <a:cubicBezTo>
                    <a:pt x="4" y="40"/>
                    <a:pt x="0" y="24"/>
                    <a:pt x="6" y="27"/>
                  </a:cubicBezTo>
                  <a:cubicBezTo>
                    <a:pt x="13" y="30"/>
                    <a:pt x="15" y="26"/>
                    <a:pt x="16" y="19"/>
                  </a:cubicBezTo>
                  <a:cubicBezTo>
                    <a:pt x="17" y="13"/>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27" name="Freeform 1182"/>
            <p:cNvSpPr>
              <a:spLocks noEditPoints="1"/>
            </p:cNvSpPr>
            <p:nvPr/>
          </p:nvSpPr>
          <p:spPr bwMode="auto">
            <a:xfrm>
              <a:off x="5942669" y="3279364"/>
              <a:ext cx="174884" cy="299273"/>
            </a:xfrm>
            <a:custGeom>
              <a:avLst/>
              <a:gdLst>
                <a:gd name="T0" fmla="*/ 25 w 60"/>
                <a:gd name="T1" fmla="*/ 30 h 103"/>
                <a:gd name="T2" fmla="*/ 5 w 60"/>
                <a:gd name="T3" fmla="*/ 52 h 103"/>
                <a:gd name="T4" fmla="*/ 25 w 60"/>
                <a:gd name="T5" fmla="*/ 74 h 103"/>
                <a:gd name="T6" fmla="*/ 20 w 60"/>
                <a:gd name="T7" fmla="*/ 52 h 103"/>
                <a:gd name="T8" fmla="*/ 25 w 60"/>
                <a:gd name="T9" fmla="*/ 30 h 103"/>
                <a:gd name="T10" fmla="*/ 51 w 60"/>
                <a:gd name="T11" fmla="*/ 103 h 103"/>
                <a:gd name="T12" fmla="*/ 0 w 60"/>
                <a:gd name="T13" fmla="*/ 52 h 103"/>
                <a:gd name="T14" fmla="*/ 0 w 60"/>
                <a:gd name="T15" fmla="*/ 52 h 103"/>
                <a:gd name="T16" fmla="*/ 0 w 60"/>
                <a:gd name="T17" fmla="*/ 52 h 103"/>
                <a:gd name="T18" fmla="*/ 51 w 60"/>
                <a:gd name="T19" fmla="*/ 0 h 103"/>
                <a:gd name="T20" fmla="*/ 60 w 60"/>
                <a:gd name="T21" fmla="*/ 1 h 103"/>
                <a:gd name="T22" fmla="*/ 60 w 60"/>
                <a:gd name="T23" fmla="*/ 2 h 103"/>
                <a:gd name="T24" fmla="*/ 60 w 60"/>
                <a:gd name="T25" fmla="*/ 6 h 103"/>
                <a:gd name="T26" fmla="*/ 60 w 60"/>
                <a:gd name="T27" fmla="*/ 7 h 103"/>
                <a:gd name="T28" fmla="*/ 37 w 60"/>
                <a:gd name="T29" fmla="*/ 21 h 103"/>
                <a:gd name="T30" fmla="*/ 48 w 60"/>
                <a:gd name="T31" fmla="*/ 19 h 103"/>
                <a:gd name="T32" fmla="*/ 60 w 60"/>
                <a:gd name="T33" fmla="*/ 21 h 103"/>
                <a:gd name="T34" fmla="*/ 60 w 60"/>
                <a:gd name="T35" fmla="*/ 26 h 103"/>
                <a:gd name="T36" fmla="*/ 47 w 60"/>
                <a:gd name="T37" fmla="*/ 24 h 103"/>
                <a:gd name="T38" fmla="*/ 32 w 60"/>
                <a:gd name="T39" fmla="*/ 27 h 103"/>
                <a:gd name="T40" fmla="*/ 25 w 60"/>
                <a:gd name="T41" fmla="*/ 52 h 103"/>
                <a:gd name="T42" fmla="*/ 32 w 60"/>
                <a:gd name="T43" fmla="*/ 77 h 103"/>
                <a:gd name="T44" fmla="*/ 47 w 60"/>
                <a:gd name="T45" fmla="*/ 79 h 103"/>
                <a:gd name="T46" fmla="*/ 60 w 60"/>
                <a:gd name="T47" fmla="*/ 78 h 103"/>
                <a:gd name="T48" fmla="*/ 60 w 60"/>
                <a:gd name="T49" fmla="*/ 83 h 103"/>
                <a:gd name="T50" fmla="*/ 48 w 60"/>
                <a:gd name="T51" fmla="*/ 84 h 103"/>
                <a:gd name="T52" fmla="*/ 37 w 60"/>
                <a:gd name="T53" fmla="*/ 83 h 103"/>
                <a:gd name="T54" fmla="*/ 60 w 60"/>
                <a:gd name="T55" fmla="*/ 97 h 103"/>
                <a:gd name="T56" fmla="*/ 60 w 60"/>
                <a:gd name="T57" fmla="*/ 98 h 103"/>
                <a:gd name="T58" fmla="*/ 60 w 60"/>
                <a:gd name="T59" fmla="*/ 102 h 103"/>
                <a:gd name="T60" fmla="*/ 60 w 60"/>
                <a:gd name="T61" fmla="*/ 103 h 103"/>
                <a:gd name="T62" fmla="*/ 51 w 60"/>
                <a:gd name="T63" fmla="*/ 103 h 103"/>
                <a:gd name="T64" fmla="*/ 50 w 60"/>
                <a:gd name="T65" fmla="*/ 5 h 103"/>
                <a:gd name="T66" fmla="*/ 6 w 60"/>
                <a:gd name="T67" fmla="*/ 41 h 103"/>
                <a:gd name="T68" fmla="*/ 29 w 60"/>
                <a:gd name="T69" fmla="*/ 23 h 103"/>
                <a:gd name="T70" fmla="*/ 50 w 60"/>
                <a:gd name="T71" fmla="*/ 5 h 103"/>
                <a:gd name="T72" fmla="*/ 50 w 60"/>
                <a:gd name="T73" fmla="*/ 99 h 103"/>
                <a:gd name="T74" fmla="*/ 29 w 60"/>
                <a:gd name="T75" fmla="*/ 81 h 103"/>
                <a:gd name="T76" fmla="*/ 6 w 60"/>
                <a:gd name="T77" fmla="*/ 62 h 103"/>
                <a:gd name="T78" fmla="*/ 50 w 60"/>
                <a:gd name="T79" fmla="*/ 9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103">
                  <a:moveTo>
                    <a:pt x="25" y="30"/>
                  </a:moveTo>
                  <a:cubicBezTo>
                    <a:pt x="16" y="35"/>
                    <a:pt x="9" y="42"/>
                    <a:pt x="5" y="52"/>
                  </a:cubicBezTo>
                  <a:cubicBezTo>
                    <a:pt x="9" y="61"/>
                    <a:pt x="16" y="69"/>
                    <a:pt x="25" y="74"/>
                  </a:cubicBezTo>
                  <a:cubicBezTo>
                    <a:pt x="22" y="67"/>
                    <a:pt x="20" y="60"/>
                    <a:pt x="20" y="52"/>
                  </a:cubicBezTo>
                  <a:cubicBezTo>
                    <a:pt x="20" y="44"/>
                    <a:pt x="22" y="36"/>
                    <a:pt x="25" y="30"/>
                  </a:cubicBezTo>
                  <a:close/>
                  <a:moveTo>
                    <a:pt x="51" y="103"/>
                  </a:moveTo>
                  <a:cubicBezTo>
                    <a:pt x="23" y="103"/>
                    <a:pt x="0" y="80"/>
                    <a:pt x="0" y="52"/>
                  </a:cubicBezTo>
                  <a:cubicBezTo>
                    <a:pt x="0" y="52"/>
                    <a:pt x="0" y="52"/>
                    <a:pt x="0" y="52"/>
                  </a:cubicBezTo>
                  <a:cubicBezTo>
                    <a:pt x="0" y="52"/>
                    <a:pt x="0" y="52"/>
                    <a:pt x="0" y="52"/>
                  </a:cubicBezTo>
                  <a:cubicBezTo>
                    <a:pt x="0" y="23"/>
                    <a:pt x="23" y="0"/>
                    <a:pt x="51" y="0"/>
                  </a:cubicBezTo>
                  <a:cubicBezTo>
                    <a:pt x="54" y="0"/>
                    <a:pt x="57" y="0"/>
                    <a:pt x="60" y="1"/>
                  </a:cubicBezTo>
                  <a:cubicBezTo>
                    <a:pt x="60" y="2"/>
                    <a:pt x="60" y="2"/>
                    <a:pt x="60" y="2"/>
                  </a:cubicBezTo>
                  <a:cubicBezTo>
                    <a:pt x="60" y="6"/>
                    <a:pt x="60" y="6"/>
                    <a:pt x="60" y="6"/>
                  </a:cubicBezTo>
                  <a:cubicBezTo>
                    <a:pt x="60" y="7"/>
                    <a:pt x="60" y="7"/>
                    <a:pt x="60" y="7"/>
                  </a:cubicBezTo>
                  <a:cubicBezTo>
                    <a:pt x="51" y="9"/>
                    <a:pt x="43" y="14"/>
                    <a:pt x="37" y="21"/>
                  </a:cubicBezTo>
                  <a:cubicBezTo>
                    <a:pt x="40" y="20"/>
                    <a:pt x="44" y="19"/>
                    <a:pt x="48" y="19"/>
                  </a:cubicBezTo>
                  <a:cubicBezTo>
                    <a:pt x="52" y="19"/>
                    <a:pt x="56" y="20"/>
                    <a:pt x="60" y="21"/>
                  </a:cubicBezTo>
                  <a:cubicBezTo>
                    <a:pt x="60" y="26"/>
                    <a:pt x="60" y="26"/>
                    <a:pt x="60" y="26"/>
                  </a:cubicBezTo>
                  <a:cubicBezTo>
                    <a:pt x="56" y="25"/>
                    <a:pt x="52" y="24"/>
                    <a:pt x="47" y="24"/>
                  </a:cubicBezTo>
                  <a:cubicBezTo>
                    <a:pt x="42" y="24"/>
                    <a:pt x="37" y="25"/>
                    <a:pt x="32" y="27"/>
                  </a:cubicBezTo>
                  <a:cubicBezTo>
                    <a:pt x="28" y="34"/>
                    <a:pt x="25" y="43"/>
                    <a:pt x="25" y="52"/>
                  </a:cubicBezTo>
                  <a:cubicBezTo>
                    <a:pt x="25" y="61"/>
                    <a:pt x="28" y="70"/>
                    <a:pt x="32" y="77"/>
                  </a:cubicBezTo>
                  <a:cubicBezTo>
                    <a:pt x="37" y="79"/>
                    <a:pt x="42" y="79"/>
                    <a:pt x="47" y="79"/>
                  </a:cubicBezTo>
                  <a:cubicBezTo>
                    <a:pt x="52" y="79"/>
                    <a:pt x="56" y="79"/>
                    <a:pt x="60" y="78"/>
                  </a:cubicBezTo>
                  <a:cubicBezTo>
                    <a:pt x="60" y="83"/>
                    <a:pt x="60" y="83"/>
                    <a:pt x="60" y="83"/>
                  </a:cubicBezTo>
                  <a:cubicBezTo>
                    <a:pt x="56" y="84"/>
                    <a:pt x="52" y="84"/>
                    <a:pt x="48" y="84"/>
                  </a:cubicBezTo>
                  <a:cubicBezTo>
                    <a:pt x="44" y="84"/>
                    <a:pt x="40" y="84"/>
                    <a:pt x="37" y="83"/>
                  </a:cubicBezTo>
                  <a:cubicBezTo>
                    <a:pt x="43" y="90"/>
                    <a:pt x="51" y="95"/>
                    <a:pt x="60" y="97"/>
                  </a:cubicBezTo>
                  <a:cubicBezTo>
                    <a:pt x="60" y="98"/>
                    <a:pt x="60" y="98"/>
                    <a:pt x="60" y="98"/>
                  </a:cubicBezTo>
                  <a:cubicBezTo>
                    <a:pt x="60" y="102"/>
                    <a:pt x="60" y="102"/>
                    <a:pt x="60" y="102"/>
                  </a:cubicBezTo>
                  <a:cubicBezTo>
                    <a:pt x="60" y="103"/>
                    <a:pt x="60" y="103"/>
                    <a:pt x="60" y="103"/>
                  </a:cubicBezTo>
                  <a:cubicBezTo>
                    <a:pt x="57" y="103"/>
                    <a:pt x="54" y="103"/>
                    <a:pt x="51" y="103"/>
                  </a:cubicBezTo>
                  <a:close/>
                  <a:moveTo>
                    <a:pt x="50" y="5"/>
                  </a:moveTo>
                  <a:cubicBezTo>
                    <a:pt x="29" y="5"/>
                    <a:pt x="10" y="21"/>
                    <a:pt x="6" y="41"/>
                  </a:cubicBezTo>
                  <a:cubicBezTo>
                    <a:pt x="11" y="33"/>
                    <a:pt x="20" y="26"/>
                    <a:pt x="29" y="23"/>
                  </a:cubicBezTo>
                  <a:cubicBezTo>
                    <a:pt x="35" y="15"/>
                    <a:pt x="42" y="9"/>
                    <a:pt x="50" y="5"/>
                  </a:cubicBezTo>
                  <a:close/>
                  <a:moveTo>
                    <a:pt x="50" y="99"/>
                  </a:moveTo>
                  <a:cubicBezTo>
                    <a:pt x="42" y="95"/>
                    <a:pt x="35" y="89"/>
                    <a:pt x="29" y="81"/>
                  </a:cubicBezTo>
                  <a:cubicBezTo>
                    <a:pt x="20" y="77"/>
                    <a:pt x="11" y="71"/>
                    <a:pt x="6" y="62"/>
                  </a:cubicBezTo>
                  <a:cubicBezTo>
                    <a:pt x="10" y="83"/>
                    <a:pt x="29" y="98"/>
                    <a:pt x="50"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grpSp>
        <p:nvGrpSpPr>
          <p:cNvPr id="28" name="组合 27"/>
          <p:cNvGrpSpPr/>
          <p:nvPr/>
        </p:nvGrpSpPr>
        <p:grpSpPr>
          <a:xfrm>
            <a:off x="2200992" y="4475188"/>
            <a:ext cx="621705" cy="621705"/>
            <a:chOff x="5876164" y="3209163"/>
            <a:chExt cx="439673" cy="439673"/>
          </a:xfrm>
          <a:solidFill>
            <a:srgbClr val="006699"/>
          </a:solidFill>
        </p:grpSpPr>
        <p:sp>
          <p:nvSpPr>
            <p:cNvPr id="29" name="Oval 822"/>
            <p:cNvSpPr>
              <a:spLocks noChangeArrowheads="1"/>
            </p:cNvSpPr>
            <p:nvPr/>
          </p:nvSpPr>
          <p:spPr bwMode="auto">
            <a:xfrm>
              <a:off x="5876164" y="3209163"/>
              <a:ext cx="439673" cy="439673"/>
            </a:xfrm>
            <a:prstGeom prst="ellipse">
              <a:avLst/>
            </a:prstGeom>
            <a:noFill/>
            <a:ln w="9525">
              <a:solidFill>
                <a:srgbClr val="006699"/>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30" name="Freeform 823"/>
            <p:cNvSpPr/>
            <p:nvPr/>
          </p:nvSpPr>
          <p:spPr bwMode="auto">
            <a:xfrm>
              <a:off x="6257952" y="3388973"/>
              <a:ext cx="32021" cy="6158"/>
            </a:xfrm>
            <a:custGeom>
              <a:avLst/>
              <a:gdLst>
                <a:gd name="T0" fmla="*/ 11 w 11"/>
                <a:gd name="T1" fmla="*/ 2 h 2"/>
                <a:gd name="T2" fmla="*/ 0 w 11"/>
                <a:gd name="T3" fmla="*/ 2 h 2"/>
                <a:gd name="T4" fmla="*/ 2 w 11"/>
                <a:gd name="T5" fmla="*/ 0 h 2"/>
                <a:gd name="T6" fmla="*/ 9 w 11"/>
                <a:gd name="T7" fmla="*/ 0 h 2"/>
                <a:gd name="T8" fmla="*/ 11 w 11"/>
                <a:gd name="T9" fmla="*/ 2 h 2"/>
              </a:gdLst>
              <a:ahLst/>
              <a:cxnLst>
                <a:cxn ang="0">
                  <a:pos x="T0" y="T1"/>
                </a:cxn>
                <a:cxn ang="0">
                  <a:pos x="T2" y="T3"/>
                </a:cxn>
                <a:cxn ang="0">
                  <a:pos x="T4" y="T5"/>
                </a:cxn>
                <a:cxn ang="0">
                  <a:pos x="T6" y="T7"/>
                </a:cxn>
                <a:cxn ang="0">
                  <a:pos x="T8" y="T9"/>
                </a:cxn>
              </a:cxnLst>
              <a:rect l="0" t="0" r="r" b="b"/>
              <a:pathLst>
                <a:path w="11" h="2">
                  <a:moveTo>
                    <a:pt x="11" y="2"/>
                  </a:moveTo>
                  <a:cubicBezTo>
                    <a:pt x="0" y="2"/>
                    <a:pt x="0" y="2"/>
                    <a:pt x="0" y="2"/>
                  </a:cubicBezTo>
                  <a:cubicBezTo>
                    <a:pt x="0" y="1"/>
                    <a:pt x="1" y="0"/>
                    <a:pt x="2" y="0"/>
                  </a:cubicBezTo>
                  <a:cubicBezTo>
                    <a:pt x="9" y="0"/>
                    <a:pt x="9" y="0"/>
                    <a:pt x="9" y="0"/>
                  </a:cubicBezTo>
                  <a:cubicBezTo>
                    <a:pt x="10" y="0"/>
                    <a:pt x="10" y="1"/>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31" name="Freeform 824"/>
            <p:cNvSpPr/>
            <p:nvPr/>
          </p:nvSpPr>
          <p:spPr bwMode="auto">
            <a:xfrm>
              <a:off x="6257952" y="3448088"/>
              <a:ext cx="32021" cy="2463"/>
            </a:xfrm>
            <a:custGeom>
              <a:avLst/>
              <a:gdLst>
                <a:gd name="T0" fmla="*/ 11 w 11"/>
                <a:gd name="T1" fmla="*/ 0 h 1"/>
                <a:gd name="T2" fmla="*/ 9 w 11"/>
                <a:gd name="T3" fmla="*/ 1 h 1"/>
                <a:gd name="T4" fmla="*/ 2 w 11"/>
                <a:gd name="T5" fmla="*/ 1 h 1"/>
                <a:gd name="T6" fmla="*/ 0 w 11"/>
                <a:gd name="T7" fmla="*/ 0 h 1"/>
                <a:gd name="T8" fmla="*/ 11 w 11"/>
                <a:gd name="T9" fmla="*/ 0 h 1"/>
              </a:gdLst>
              <a:ahLst/>
              <a:cxnLst>
                <a:cxn ang="0">
                  <a:pos x="T0" y="T1"/>
                </a:cxn>
                <a:cxn ang="0">
                  <a:pos x="T2" y="T3"/>
                </a:cxn>
                <a:cxn ang="0">
                  <a:pos x="T4" y="T5"/>
                </a:cxn>
                <a:cxn ang="0">
                  <a:pos x="T6" y="T7"/>
                </a:cxn>
                <a:cxn ang="0">
                  <a:pos x="T8" y="T9"/>
                </a:cxn>
              </a:cxnLst>
              <a:rect l="0" t="0" r="r" b="b"/>
              <a:pathLst>
                <a:path w="11" h="1">
                  <a:moveTo>
                    <a:pt x="11" y="0"/>
                  </a:moveTo>
                  <a:cubicBezTo>
                    <a:pt x="10" y="1"/>
                    <a:pt x="10" y="1"/>
                    <a:pt x="9" y="1"/>
                  </a:cubicBezTo>
                  <a:cubicBezTo>
                    <a:pt x="2" y="1"/>
                    <a:pt x="2" y="1"/>
                    <a:pt x="2" y="1"/>
                  </a:cubicBezTo>
                  <a:cubicBezTo>
                    <a:pt x="1" y="1"/>
                    <a:pt x="0" y="1"/>
                    <a:pt x="0" y="0"/>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32" name="Rectangle 825"/>
            <p:cNvSpPr>
              <a:spLocks noChangeArrowheads="1"/>
            </p:cNvSpPr>
            <p:nvPr/>
          </p:nvSpPr>
          <p:spPr bwMode="auto">
            <a:xfrm>
              <a:off x="6257952" y="3438236"/>
              <a:ext cx="32021" cy="6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33" name="Rectangle 826"/>
            <p:cNvSpPr>
              <a:spLocks noChangeArrowheads="1"/>
            </p:cNvSpPr>
            <p:nvPr/>
          </p:nvSpPr>
          <p:spPr bwMode="auto">
            <a:xfrm>
              <a:off x="6257952" y="3429614"/>
              <a:ext cx="32021" cy="6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34" name="Rectangle 827"/>
            <p:cNvSpPr>
              <a:spLocks noChangeArrowheads="1"/>
            </p:cNvSpPr>
            <p:nvPr/>
          </p:nvSpPr>
          <p:spPr bwMode="auto">
            <a:xfrm>
              <a:off x="6257952" y="3420994"/>
              <a:ext cx="32021" cy="6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35" name="Rectangle 828"/>
            <p:cNvSpPr>
              <a:spLocks noChangeArrowheads="1"/>
            </p:cNvSpPr>
            <p:nvPr/>
          </p:nvSpPr>
          <p:spPr bwMode="auto">
            <a:xfrm>
              <a:off x="6257952" y="3416067"/>
              <a:ext cx="32021" cy="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36" name="Rectangle 829"/>
            <p:cNvSpPr>
              <a:spLocks noChangeArrowheads="1"/>
            </p:cNvSpPr>
            <p:nvPr/>
          </p:nvSpPr>
          <p:spPr bwMode="auto">
            <a:xfrm>
              <a:off x="6257952" y="3406215"/>
              <a:ext cx="32021" cy="369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37" name="Rectangle 830"/>
            <p:cNvSpPr>
              <a:spLocks noChangeArrowheads="1"/>
            </p:cNvSpPr>
            <p:nvPr/>
          </p:nvSpPr>
          <p:spPr bwMode="auto">
            <a:xfrm>
              <a:off x="6257952" y="3397593"/>
              <a:ext cx="32021" cy="61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38" name="Rectangle 831"/>
            <p:cNvSpPr>
              <a:spLocks noChangeArrowheads="1"/>
            </p:cNvSpPr>
            <p:nvPr/>
          </p:nvSpPr>
          <p:spPr bwMode="auto">
            <a:xfrm>
              <a:off x="6166816" y="3424688"/>
              <a:ext cx="38179" cy="8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39" name="Freeform 832"/>
            <p:cNvSpPr/>
            <p:nvPr/>
          </p:nvSpPr>
          <p:spPr bwMode="auto">
            <a:xfrm>
              <a:off x="6138490" y="3482572"/>
              <a:ext cx="34484" cy="34484"/>
            </a:xfrm>
            <a:custGeom>
              <a:avLst/>
              <a:gdLst>
                <a:gd name="T0" fmla="*/ 28 w 28"/>
                <a:gd name="T1" fmla="*/ 24 h 28"/>
                <a:gd name="T2" fmla="*/ 23 w 28"/>
                <a:gd name="T3" fmla="*/ 28 h 28"/>
                <a:gd name="T4" fmla="*/ 0 w 28"/>
                <a:gd name="T5" fmla="*/ 5 h 28"/>
                <a:gd name="T6" fmla="*/ 4 w 28"/>
                <a:gd name="T7" fmla="*/ 0 h 28"/>
                <a:gd name="T8" fmla="*/ 28 w 28"/>
                <a:gd name="T9" fmla="*/ 24 h 28"/>
              </a:gdLst>
              <a:ahLst/>
              <a:cxnLst>
                <a:cxn ang="0">
                  <a:pos x="T0" y="T1"/>
                </a:cxn>
                <a:cxn ang="0">
                  <a:pos x="T2" y="T3"/>
                </a:cxn>
                <a:cxn ang="0">
                  <a:pos x="T4" y="T5"/>
                </a:cxn>
                <a:cxn ang="0">
                  <a:pos x="T6" y="T7"/>
                </a:cxn>
                <a:cxn ang="0">
                  <a:pos x="T8" y="T9"/>
                </a:cxn>
              </a:cxnLst>
              <a:rect l="0" t="0" r="r" b="b"/>
              <a:pathLst>
                <a:path w="28" h="28">
                  <a:moveTo>
                    <a:pt x="28" y="24"/>
                  </a:moveTo>
                  <a:lnTo>
                    <a:pt x="23" y="28"/>
                  </a:lnTo>
                  <a:lnTo>
                    <a:pt x="0" y="5"/>
                  </a:lnTo>
                  <a:lnTo>
                    <a:pt x="4" y="0"/>
                  </a:lnTo>
                  <a:lnTo>
                    <a:pt x="2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40" name="Freeform 833"/>
            <p:cNvSpPr/>
            <p:nvPr/>
          </p:nvSpPr>
          <p:spPr bwMode="auto">
            <a:xfrm>
              <a:off x="6140953" y="3345867"/>
              <a:ext cx="34484" cy="34484"/>
            </a:xfrm>
            <a:custGeom>
              <a:avLst/>
              <a:gdLst>
                <a:gd name="T0" fmla="*/ 5 w 28"/>
                <a:gd name="T1" fmla="*/ 28 h 28"/>
                <a:gd name="T2" fmla="*/ 0 w 28"/>
                <a:gd name="T3" fmla="*/ 23 h 28"/>
                <a:gd name="T4" fmla="*/ 24 w 28"/>
                <a:gd name="T5" fmla="*/ 0 h 28"/>
                <a:gd name="T6" fmla="*/ 28 w 28"/>
                <a:gd name="T7" fmla="*/ 5 h 28"/>
                <a:gd name="T8" fmla="*/ 5 w 28"/>
                <a:gd name="T9" fmla="*/ 28 h 28"/>
              </a:gdLst>
              <a:ahLst/>
              <a:cxnLst>
                <a:cxn ang="0">
                  <a:pos x="T0" y="T1"/>
                </a:cxn>
                <a:cxn ang="0">
                  <a:pos x="T2" y="T3"/>
                </a:cxn>
                <a:cxn ang="0">
                  <a:pos x="T4" y="T5"/>
                </a:cxn>
                <a:cxn ang="0">
                  <a:pos x="T6" y="T7"/>
                </a:cxn>
                <a:cxn ang="0">
                  <a:pos x="T8" y="T9"/>
                </a:cxn>
              </a:cxnLst>
              <a:rect l="0" t="0" r="r" b="b"/>
              <a:pathLst>
                <a:path w="28" h="28">
                  <a:moveTo>
                    <a:pt x="5" y="28"/>
                  </a:moveTo>
                  <a:lnTo>
                    <a:pt x="0" y="23"/>
                  </a:lnTo>
                  <a:lnTo>
                    <a:pt x="24" y="0"/>
                  </a:lnTo>
                  <a:lnTo>
                    <a:pt x="28" y="5"/>
                  </a:ln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41" name="Rectangle 834"/>
            <p:cNvSpPr>
              <a:spLocks noChangeArrowheads="1"/>
            </p:cNvSpPr>
            <p:nvPr/>
          </p:nvSpPr>
          <p:spPr bwMode="auto">
            <a:xfrm>
              <a:off x="6089227" y="3502278"/>
              <a:ext cx="8621" cy="418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42" name="Rectangle 835"/>
            <p:cNvSpPr>
              <a:spLocks noChangeArrowheads="1"/>
            </p:cNvSpPr>
            <p:nvPr/>
          </p:nvSpPr>
          <p:spPr bwMode="auto">
            <a:xfrm>
              <a:off x="6089227" y="3316309"/>
              <a:ext cx="8621" cy="406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43" name="Freeform 836"/>
            <p:cNvSpPr>
              <a:spLocks noEditPoints="1"/>
            </p:cNvSpPr>
            <p:nvPr/>
          </p:nvSpPr>
          <p:spPr bwMode="auto">
            <a:xfrm>
              <a:off x="6074448" y="3380351"/>
              <a:ext cx="36947" cy="67737"/>
            </a:xfrm>
            <a:custGeom>
              <a:avLst/>
              <a:gdLst>
                <a:gd name="T0" fmla="*/ 0 w 13"/>
                <a:gd name="T1" fmla="*/ 17 h 23"/>
                <a:gd name="T2" fmla="*/ 4 w 13"/>
                <a:gd name="T3" fmla="*/ 11 h 23"/>
                <a:gd name="T4" fmla="*/ 6 w 13"/>
                <a:gd name="T5" fmla="*/ 0 h 23"/>
                <a:gd name="T6" fmla="*/ 9 w 13"/>
                <a:gd name="T7" fmla="*/ 11 h 23"/>
                <a:gd name="T8" fmla="*/ 13 w 13"/>
                <a:gd name="T9" fmla="*/ 17 h 23"/>
                <a:gd name="T10" fmla="*/ 6 w 13"/>
                <a:gd name="T11" fmla="*/ 23 h 23"/>
                <a:gd name="T12" fmla="*/ 0 w 13"/>
                <a:gd name="T13" fmla="*/ 17 h 23"/>
                <a:gd name="T14" fmla="*/ 6 w 13"/>
                <a:gd name="T15" fmla="*/ 13 h 23"/>
                <a:gd name="T16" fmla="*/ 3 w 13"/>
                <a:gd name="T17" fmla="*/ 16 h 23"/>
                <a:gd name="T18" fmla="*/ 6 w 13"/>
                <a:gd name="T19" fmla="*/ 20 h 23"/>
                <a:gd name="T20" fmla="*/ 10 w 13"/>
                <a:gd name="T21" fmla="*/ 16 h 23"/>
                <a:gd name="T22" fmla="*/ 6 w 13"/>
                <a:gd name="T23"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3">
                  <a:moveTo>
                    <a:pt x="0" y="17"/>
                  </a:moveTo>
                  <a:cubicBezTo>
                    <a:pt x="0" y="14"/>
                    <a:pt x="1" y="12"/>
                    <a:pt x="4" y="11"/>
                  </a:cubicBezTo>
                  <a:cubicBezTo>
                    <a:pt x="6" y="0"/>
                    <a:pt x="6" y="0"/>
                    <a:pt x="6" y="0"/>
                  </a:cubicBezTo>
                  <a:cubicBezTo>
                    <a:pt x="9" y="11"/>
                    <a:pt x="9" y="11"/>
                    <a:pt x="9" y="11"/>
                  </a:cubicBezTo>
                  <a:cubicBezTo>
                    <a:pt x="11" y="12"/>
                    <a:pt x="13" y="14"/>
                    <a:pt x="13" y="17"/>
                  </a:cubicBezTo>
                  <a:cubicBezTo>
                    <a:pt x="13" y="20"/>
                    <a:pt x="10" y="23"/>
                    <a:pt x="6" y="23"/>
                  </a:cubicBezTo>
                  <a:cubicBezTo>
                    <a:pt x="3" y="23"/>
                    <a:pt x="0" y="20"/>
                    <a:pt x="0" y="17"/>
                  </a:cubicBezTo>
                  <a:close/>
                  <a:moveTo>
                    <a:pt x="6" y="13"/>
                  </a:moveTo>
                  <a:cubicBezTo>
                    <a:pt x="4" y="13"/>
                    <a:pt x="3" y="14"/>
                    <a:pt x="3" y="16"/>
                  </a:cubicBezTo>
                  <a:cubicBezTo>
                    <a:pt x="3" y="18"/>
                    <a:pt x="4" y="20"/>
                    <a:pt x="6" y="20"/>
                  </a:cubicBezTo>
                  <a:cubicBezTo>
                    <a:pt x="8" y="20"/>
                    <a:pt x="10" y="18"/>
                    <a:pt x="10" y="16"/>
                  </a:cubicBezTo>
                  <a:cubicBezTo>
                    <a:pt x="10" y="14"/>
                    <a:pt x="8" y="13"/>
                    <a:pt x="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44" name="Freeform 837"/>
            <p:cNvSpPr/>
            <p:nvPr/>
          </p:nvSpPr>
          <p:spPr bwMode="auto">
            <a:xfrm>
              <a:off x="6010406" y="3480109"/>
              <a:ext cx="32021" cy="32021"/>
            </a:xfrm>
            <a:custGeom>
              <a:avLst/>
              <a:gdLst>
                <a:gd name="T0" fmla="*/ 26 w 26"/>
                <a:gd name="T1" fmla="*/ 4 h 26"/>
                <a:gd name="T2" fmla="*/ 4 w 26"/>
                <a:gd name="T3" fmla="*/ 26 h 26"/>
                <a:gd name="T4" fmla="*/ 0 w 26"/>
                <a:gd name="T5" fmla="*/ 21 h 26"/>
                <a:gd name="T6" fmla="*/ 21 w 26"/>
                <a:gd name="T7" fmla="*/ 0 h 26"/>
                <a:gd name="T8" fmla="*/ 26 w 26"/>
                <a:gd name="T9" fmla="*/ 4 h 26"/>
              </a:gdLst>
              <a:ahLst/>
              <a:cxnLst>
                <a:cxn ang="0">
                  <a:pos x="T0" y="T1"/>
                </a:cxn>
                <a:cxn ang="0">
                  <a:pos x="T2" y="T3"/>
                </a:cxn>
                <a:cxn ang="0">
                  <a:pos x="T4" y="T5"/>
                </a:cxn>
                <a:cxn ang="0">
                  <a:pos x="T6" y="T7"/>
                </a:cxn>
                <a:cxn ang="0">
                  <a:pos x="T8" y="T9"/>
                </a:cxn>
              </a:cxnLst>
              <a:rect l="0" t="0" r="r" b="b"/>
              <a:pathLst>
                <a:path w="26" h="26">
                  <a:moveTo>
                    <a:pt x="26" y="4"/>
                  </a:moveTo>
                  <a:lnTo>
                    <a:pt x="4" y="26"/>
                  </a:lnTo>
                  <a:lnTo>
                    <a:pt x="0" y="21"/>
                  </a:lnTo>
                  <a:lnTo>
                    <a:pt x="21" y="0"/>
                  </a:lnTo>
                  <a:lnTo>
                    <a:pt x="2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45" name="Freeform 838"/>
            <p:cNvSpPr/>
            <p:nvPr/>
          </p:nvSpPr>
          <p:spPr bwMode="auto">
            <a:xfrm>
              <a:off x="6006711" y="3352025"/>
              <a:ext cx="32021" cy="32021"/>
            </a:xfrm>
            <a:custGeom>
              <a:avLst/>
              <a:gdLst>
                <a:gd name="T0" fmla="*/ 26 w 26"/>
                <a:gd name="T1" fmla="*/ 21 h 26"/>
                <a:gd name="T2" fmla="*/ 22 w 26"/>
                <a:gd name="T3" fmla="*/ 26 h 26"/>
                <a:gd name="T4" fmla="*/ 0 w 26"/>
                <a:gd name="T5" fmla="*/ 4 h 26"/>
                <a:gd name="T6" fmla="*/ 5 w 26"/>
                <a:gd name="T7" fmla="*/ 0 h 26"/>
                <a:gd name="T8" fmla="*/ 26 w 26"/>
                <a:gd name="T9" fmla="*/ 21 h 26"/>
              </a:gdLst>
              <a:ahLst/>
              <a:cxnLst>
                <a:cxn ang="0">
                  <a:pos x="T0" y="T1"/>
                </a:cxn>
                <a:cxn ang="0">
                  <a:pos x="T2" y="T3"/>
                </a:cxn>
                <a:cxn ang="0">
                  <a:pos x="T4" y="T5"/>
                </a:cxn>
                <a:cxn ang="0">
                  <a:pos x="T6" y="T7"/>
                </a:cxn>
                <a:cxn ang="0">
                  <a:pos x="T8" y="T9"/>
                </a:cxn>
              </a:cxnLst>
              <a:rect l="0" t="0" r="r" b="b"/>
              <a:pathLst>
                <a:path w="26" h="26">
                  <a:moveTo>
                    <a:pt x="26" y="21"/>
                  </a:moveTo>
                  <a:lnTo>
                    <a:pt x="22" y="26"/>
                  </a:lnTo>
                  <a:lnTo>
                    <a:pt x="0" y="4"/>
                  </a:lnTo>
                  <a:lnTo>
                    <a:pt x="5" y="0"/>
                  </a:lnTo>
                  <a:lnTo>
                    <a:pt x="26"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46" name="Rectangle 839"/>
            <p:cNvSpPr>
              <a:spLocks noChangeArrowheads="1"/>
            </p:cNvSpPr>
            <p:nvPr/>
          </p:nvSpPr>
          <p:spPr bwMode="auto">
            <a:xfrm>
              <a:off x="5978385" y="3424688"/>
              <a:ext cx="40642" cy="8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sp>
          <p:nvSpPr>
            <p:cNvPr id="47" name="Freeform 840"/>
            <p:cNvSpPr>
              <a:spLocks noEditPoints="1"/>
            </p:cNvSpPr>
            <p:nvPr/>
          </p:nvSpPr>
          <p:spPr bwMode="auto">
            <a:xfrm>
              <a:off x="5946364" y="3281825"/>
              <a:ext cx="305431" cy="294347"/>
            </a:xfrm>
            <a:custGeom>
              <a:avLst/>
              <a:gdLst>
                <a:gd name="T0" fmla="*/ 50 w 105"/>
                <a:gd name="T1" fmla="*/ 101 h 101"/>
                <a:gd name="T2" fmla="*/ 0 w 105"/>
                <a:gd name="T3" fmla="*/ 51 h 101"/>
                <a:gd name="T4" fmla="*/ 50 w 105"/>
                <a:gd name="T5" fmla="*/ 0 h 101"/>
                <a:gd name="T6" fmla="*/ 100 w 105"/>
                <a:gd name="T7" fmla="*/ 45 h 101"/>
                <a:gd name="T8" fmla="*/ 105 w 105"/>
                <a:gd name="T9" fmla="*/ 45 h 101"/>
                <a:gd name="T10" fmla="*/ 105 w 105"/>
                <a:gd name="T11" fmla="*/ 51 h 101"/>
                <a:gd name="T12" fmla="*/ 101 w 105"/>
                <a:gd name="T13" fmla="*/ 51 h 101"/>
                <a:gd name="T14" fmla="*/ 50 w 105"/>
                <a:gd name="T15" fmla="*/ 101 h 101"/>
                <a:gd name="T16" fmla="*/ 93 w 105"/>
                <a:gd name="T17" fmla="*/ 51 h 101"/>
                <a:gd name="T18" fmla="*/ 50 w 105"/>
                <a:gd name="T19" fmla="*/ 8 h 101"/>
                <a:gd name="T20" fmla="*/ 8 w 105"/>
                <a:gd name="T21" fmla="*/ 51 h 101"/>
                <a:gd name="T22" fmla="*/ 50 w 105"/>
                <a:gd name="T23" fmla="*/ 93 h 101"/>
                <a:gd name="T24" fmla="*/ 93 w 105"/>
                <a:gd name="T25" fmla="*/ 5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01">
                  <a:moveTo>
                    <a:pt x="50" y="101"/>
                  </a:moveTo>
                  <a:cubicBezTo>
                    <a:pt x="22" y="101"/>
                    <a:pt x="0" y="78"/>
                    <a:pt x="0" y="51"/>
                  </a:cubicBezTo>
                  <a:cubicBezTo>
                    <a:pt x="0" y="23"/>
                    <a:pt x="22" y="0"/>
                    <a:pt x="50" y="0"/>
                  </a:cubicBezTo>
                  <a:cubicBezTo>
                    <a:pt x="76" y="0"/>
                    <a:pt x="98" y="20"/>
                    <a:pt x="100" y="45"/>
                  </a:cubicBezTo>
                  <a:cubicBezTo>
                    <a:pt x="105" y="45"/>
                    <a:pt x="105" y="45"/>
                    <a:pt x="105" y="45"/>
                  </a:cubicBezTo>
                  <a:cubicBezTo>
                    <a:pt x="105" y="51"/>
                    <a:pt x="105" y="51"/>
                    <a:pt x="105" y="51"/>
                  </a:cubicBezTo>
                  <a:cubicBezTo>
                    <a:pt x="101" y="51"/>
                    <a:pt x="101" y="51"/>
                    <a:pt x="101" y="51"/>
                  </a:cubicBezTo>
                  <a:cubicBezTo>
                    <a:pt x="101" y="78"/>
                    <a:pt x="78" y="101"/>
                    <a:pt x="50" y="101"/>
                  </a:cubicBezTo>
                  <a:close/>
                  <a:moveTo>
                    <a:pt x="93" y="51"/>
                  </a:moveTo>
                  <a:cubicBezTo>
                    <a:pt x="93" y="27"/>
                    <a:pt x="74" y="8"/>
                    <a:pt x="50" y="8"/>
                  </a:cubicBezTo>
                  <a:cubicBezTo>
                    <a:pt x="27" y="8"/>
                    <a:pt x="8" y="27"/>
                    <a:pt x="8" y="51"/>
                  </a:cubicBezTo>
                  <a:cubicBezTo>
                    <a:pt x="8" y="74"/>
                    <a:pt x="27" y="93"/>
                    <a:pt x="50" y="93"/>
                  </a:cubicBezTo>
                  <a:cubicBezTo>
                    <a:pt x="74" y="93"/>
                    <a:pt x="93" y="74"/>
                    <a:pt x="93"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cs typeface="+mn-ea"/>
                <a:sym typeface="+mn-lt"/>
              </a:endParaRPr>
            </a:p>
          </p:txBody>
        </p:sp>
      </p:gr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二、创新思维的作用</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6" name="图片 5"/>
          <p:cNvPicPr>
            <a:picLocks noChangeAspect="1"/>
          </p:cNvPicPr>
          <p:nvPr/>
        </p:nvPicPr>
        <p:blipFill>
          <a:blip r:embed="rId1">
            <a:extLst>
              <a:ext uri="{BEBA8EAE-BF5A-486C-A8C5-ECC9F3942E4B}">
                <a14:imgProps xmlns:a14="http://schemas.microsoft.com/office/drawing/2010/main">
                  <a14:imgLayer r:embed="rId2">
                    <a14:imgEffect>
                      <a14:saturation sat="33000"/>
                    </a14:imgEffect>
                  </a14:imgLayer>
                </a14:imgProps>
              </a:ext>
            </a:extLst>
          </a:blip>
          <a:stretch>
            <a:fillRect/>
          </a:stretch>
        </p:blipFill>
        <p:spPr>
          <a:xfrm>
            <a:off x="5493011" y="1880627"/>
            <a:ext cx="2894199" cy="3891523"/>
          </a:xfrm>
          <a:prstGeom prst="rect">
            <a:avLst/>
          </a:prstGeom>
        </p:spPr>
      </p:pic>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a:off x="548065" y="1880628"/>
            <a:ext cx="2894199" cy="3891525"/>
          </a:xfrm>
          <a:prstGeom prst="rect">
            <a:avLst/>
          </a:prstGeom>
        </p:spPr>
      </p:pic>
      <p:pic>
        <p:nvPicPr>
          <p:cNvPr id="11" name="图片 10"/>
          <p:cNvPicPr>
            <a:picLocks noChangeAspect="1"/>
          </p:cNvPicPr>
          <p:nvPr/>
        </p:nvPicPr>
        <p:blipFill>
          <a:blip r:embed="rId5">
            <a:extLst>
              <a:ext uri="{BEBA8EAE-BF5A-486C-A8C5-ECC9F3942E4B}">
                <a14:imgProps xmlns:a14="http://schemas.microsoft.com/office/drawing/2010/main">
                  <a14:imgLayer r:embed="rId6">
                    <a14:imgEffect>
                      <a14:saturation sat="33000"/>
                    </a14:imgEffect>
                  </a14:imgLayer>
                </a14:imgProps>
              </a:ext>
            </a:extLst>
          </a:blip>
          <a:stretch>
            <a:fillRect/>
          </a:stretch>
        </p:blipFill>
        <p:spPr>
          <a:xfrm>
            <a:off x="8798326" y="1880628"/>
            <a:ext cx="3125010" cy="3891523"/>
          </a:xfrm>
          <a:prstGeom prst="rect">
            <a:avLst/>
          </a:prstGeom>
        </p:spPr>
      </p:pic>
      <p:sp>
        <p:nvSpPr>
          <p:cNvPr id="12" name="矩形 11"/>
          <p:cNvSpPr/>
          <p:nvPr/>
        </p:nvSpPr>
        <p:spPr>
          <a:xfrm>
            <a:off x="8798326" y="1880627"/>
            <a:ext cx="3125010" cy="3891523"/>
          </a:xfrm>
          <a:prstGeom prst="rect">
            <a:avLst/>
          </a:prstGeom>
          <a:solidFill>
            <a:srgbClr val="00669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5243020" y="1877968"/>
            <a:ext cx="3125010" cy="3891523"/>
          </a:xfrm>
          <a:prstGeom prst="rect">
            <a:avLst/>
          </a:prstGeom>
          <a:solidFill>
            <a:srgbClr val="00669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548065" y="1880630"/>
            <a:ext cx="3125010" cy="3891523"/>
          </a:xfrm>
          <a:prstGeom prst="rect">
            <a:avLst/>
          </a:prstGeom>
          <a:solidFill>
            <a:srgbClr val="00669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2746375" y="1353185"/>
            <a:ext cx="5318125" cy="4949190"/>
          </a:xfrm>
          <a:prstGeom prst="rect">
            <a:avLst/>
          </a:prstGeom>
          <a:solidFill>
            <a:srgbClr val="00669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 name="文本框 19"/>
          <p:cNvSpPr txBox="1"/>
          <p:nvPr/>
        </p:nvSpPr>
        <p:spPr>
          <a:xfrm>
            <a:off x="2917190" y="1743075"/>
            <a:ext cx="4863465" cy="4246245"/>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dirty="0">
                <a:solidFill>
                  <a:schemeClr val="bg1">
                    <a:lumMod val="95000"/>
                  </a:schemeClr>
                </a:solidFill>
                <a:cs typeface="+mn-ea"/>
                <a:sym typeface="+mn-lt"/>
              </a:rPr>
              <a:t>创造思维是人类将来的主要活动方式和内容。随着工业革命的进行，人逐渐从生产中解放出来。全面自动化的实施，让人大多从事着控制信息、编制程序的脑力劳动，而人工智能技术的推广和应用，又使人所从事的一些简单的、具有一定逻辑规则的思维活动，可以交给“人工智能”去完成，从而又部分地把人从简单脑力劳动中解放出来。这样，人将有充分的精力把自己的知识、智力用于创造性的思维活动，把人类的文明推向一个新的高度。</a:t>
            </a:r>
            <a:endParaRPr lang="zh-CN" altLang="en-US" dirty="0">
              <a:solidFill>
                <a:schemeClr val="bg1">
                  <a:lumMod val="95000"/>
                </a:schemeClr>
              </a:solidFill>
              <a:cs typeface="+mn-ea"/>
              <a:sym typeface="+mn-lt"/>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三、创新技法</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 name="组合 8"/>
          <p:cNvGrpSpPr/>
          <p:nvPr>
            <p:custDataLst>
              <p:tags r:id="rId1"/>
            </p:custDataLst>
          </p:nvPr>
        </p:nvGrpSpPr>
        <p:grpSpPr>
          <a:xfrm>
            <a:off x="1005206" y="1881681"/>
            <a:ext cx="10267950" cy="2264598"/>
            <a:chOff x="364366" y="1749867"/>
            <a:chExt cx="11463269" cy="2528226"/>
          </a:xfrm>
        </p:grpSpPr>
        <p:grpSp>
          <p:nvGrpSpPr>
            <p:cNvPr id="10" name="组合 9"/>
            <p:cNvGrpSpPr/>
            <p:nvPr/>
          </p:nvGrpSpPr>
          <p:grpSpPr>
            <a:xfrm>
              <a:off x="364366" y="1749867"/>
              <a:ext cx="5263253" cy="2528226"/>
              <a:chOff x="254138" y="1749867"/>
              <a:chExt cx="5263253" cy="2528226"/>
            </a:xfrm>
          </p:grpSpPr>
          <p:sp>
            <p:nvSpPr>
              <p:cNvPr id="15" name="任意多边形 14"/>
              <p:cNvSpPr/>
              <p:nvPr>
                <p:custDataLst>
                  <p:tags r:id="rId2"/>
                </p:custDataLst>
              </p:nvPr>
            </p:nvSpPr>
            <p:spPr>
              <a:xfrm rot="18900000">
                <a:off x="254138"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B2BD29"/>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微软雅黑" panose="020B0503020204020204" charset="-122"/>
                    <a:sym typeface="Arial" panose="020B0604020202020204" pitchFamily="34" charset="0"/>
                  </a:rPr>
                  <a:t>（一）组合法</a:t>
                </a:r>
                <a:endParaRPr lang="zh-CN" altLang="en-US" kern="0"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任意多边形 16"/>
              <p:cNvSpPr/>
              <p:nvPr>
                <p:custDataLst>
                  <p:tags r:id="rId3"/>
                </p:custDataLst>
              </p:nvPr>
            </p:nvSpPr>
            <p:spPr>
              <a:xfrm>
                <a:off x="4514616"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B2BD29">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微软雅黑" panose="020B0503020204020204" charset="-122"/>
                    <a:sym typeface="Arial" panose="020B0604020202020204" pitchFamily="34" charset="0"/>
                  </a:rPr>
                  <a:t>A</a:t>
                </a:r>
                <a:endParaRPr lang="en-US" altLang="zh-CN" sz="2400" kern="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26" name="组合 25"/>
            <p:cNvGrpSpPr/>
            <p:nvPr/>
          </p:nvGrpSpPr>
          <p:grpSpPr>
            <a:xfrm>
              <a:off x="1914370" y="1749867"/>
              <a:ext cx="5263253" cy="2528226"/>
              <a:chOff x="1524742" y="1749867"/>
              <a:chExt cx="5263253" cy="2528226"/>
            </a:xfrm>
          </p:grpSpPr>
          <p:sp>
            <p:nvSpPr>
              <p:cNvPr id="18" name="任意多边形 17"/>
              <p:cNvSpPr/>
              <p:nvPr>
                <p:custDataLst>
                  <p:tags r:id="rId4"/>
                </p:custDataLst>
              </p:nvPr>
            </p:nvSpPr>
            <p:spPr>
              <a:xfrm rot="18900000">
                <a:off x="1524742"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7ABB1"/>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微软雅黑" panose="020B0503020204020204" charset="-122"/>
                    <a:sym typeface="Arial" panose="020B0604020202020204" pitchFamily="34" charset="0"/>
                  </a:rPr>
                  <a:t>（二）设问法</a:t>
                </a:r>
                <a:endParaRPr lang="zh-CN" altLang="en-US" kern="0"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9" name="任意多边形 18"/>
              <p:cNvSpPr/>
              <p:nvPr>
                <p:custDataLst>
                  <p:tags r:id="rId5"/>
                </p:custDataLst>
              </p:nvPr>
            </p:nvSpPr>
            <p:spPr>
              <a:xfrm>
                <a:off x="5785220"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7ABB1">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微软雅黑" panose="020B0503020204020204" charset="-122"/>
                    <a:sym typeface="Arial" panose="020B0604020202020204" pitchFamily="34" charset="0"/>
                  </a:rPr>
                  <a:t>B</a:t>
                </a:r>
                <a:endParaRPr lang="en-US" altLang="zh-CN" sz="2400" kern="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27" name="组合 26"/>
            <p:cNvGrpSpPr/>
            <p:nvPr/>
          </p:nvGrpSpPr>
          <p:grpSpPr>
            <a:xfrm>
              <a:off x="3464374" y="1749867"/>
              <a:ext cx="5263253" cy="2528226"/>
              <a:chOff x="2795346" y="1749867"/>
              <a:chExt cx="5263253" cy="2528226"/>
            </a:xfrm>
          </p:grpSpPr>
          <p:sp>
            <p:nvSpPr>
              <p:cNvPr id="20" name="任意多边形 19"/>
              <p:cNvSpPr/>
              <p:nvPr>
                <p:custDataLst>
                  <p:tags r:id="rId6"/>
                </p:custDataLst>
              </p:nvPr>
            </p:nvSpPr>
            <p:spPr>
              <a:xfrm rot="18900000">
                <a:off x="2795346"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6B07A"/>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微软雅黑" panose="020B0503020204020204" charset="-122"/>
                    <a:sym typeface="Arial" panose="020B0604020202020204" pitchFamily="34" charset="0"/>
                  </a:rPr>
                  <a:t>（三）分析列举法</a:t>
                </a:r>
                <a:endParaRPr lang="zh-CN" altLang="en-US" kern="0"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1" name="任意多边形 20"/>
              <p:cNvSpPr/>
              <p:nvPr>
                <p:custDataLst>
                  <p:tags r:id="rId7"/>
                </p:custDataLst>
              </p:nvPr>
            </p:nvSpPr>
            <p:spPr>
              <a:xfrm>
                <a:off x="7055824"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6B07A">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微软雅黑" panose="020B0503020204020204" charset="-122"/>
                    <a:sym typeface="Arial" panose="020B0604020202020204" pitchFamily="34" charset="0"/>
                  </a:rPr>
                  <a:t>C</a:t>
                </a:r>
                <a:endParaRPr lang="en-US" altLang="zh-CN" sz="2400" kern="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28" name="组合 27"/>
            <p:cNvGrpSpPr/>
            <p:nvPr/>
          </p:nvGrpSpPr>
          <p:grpSpPr>
            <a:xfrm>
              <a:off x="5014378" y="1749867"/>
              <a:ext cx="5263253" cy="2528226"/>
              <a:chOff x="4065950" y="1749867"/>
              <a:chExt cx="5263253" cy="2528226"/>
            </a:xfrm>
          </p:grpSpPr>
          <p:sp>
            <p:nvSpPr>
              <p:cNvPr id="22" name="任意多边形 21"/>
              <p:cNvSpPr/>
              <p:nvPr>
                <p:custDataLst>
                  <p:tags r:id="rId8"/>
                </p:custDataLst>
              </p:nvPr>
            </p:nvSpPr>
            <p:spPr>
              <a:xfrm rot="18900000">
                <a:off x="4065950"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B2BD29"/>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微软雅黑" panose="020B0503020204020204" charset="-122"/>
                    <a:sym typeface="Arial" panose="020B0604020202020204" pitchFamily="34" charset="0"/>
                  </a:rPr>
                  <a:t>（四）联想类比法</a:t>
                </a:r>
                <a:endParaRPr lang="zh-CN" altLang="en-US" kern="0"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3" name="任意多边形 22"/>
              <p:cNvSpPr/>
              <p:nvPr>
                <p:custDataLst>
                  <p:tags r:id="rId9"/>
                </p:custDataLst>
              </p:nvPr>
            </p:nvSpPr>
            <p:spPr>
              <a:xfrm>
                <a:off x="8326428"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B2BD29">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微软雅黑" panose="020B0503020204020204" charset="-122"/>
                    <a:sym typeface="Arial" panose="020B0604020202020204" pitchFamily="34" charset="0"/>
                  </a:rPr>
                  <a:t>D</a:t>
                </a:r>
                <a:endParaRPr lang="en-US" altLang="zh-CN" sz="2400" kern="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grpSp>
          <p:nvGrpSpPr>
            <p:cNvPr id="29" name="组合 28"/>
            <p:cNvGrpSpPr/>
            <p:nvPr/>
          </p:nvGrpSpPr>
          <p:grpSpPr>
            <a:xfrm>
              <a:off x="6564382" y="1749867"/>
              <a:ext cx="5263253" cy="2528226"/>
              <a:chOff x="5336554" y="1749867"/>
              <a:chExt cx="5263253" cy="2528226"/>
            </a:xfrm>
          </p:grpSpPr>
          <p:sp>
            <p:nvSpPr>
              <p:cNvPr id="24" name="任意多边形 23"/>
              <p:cNvSpPr/>
              <p:nvPr>
                <p:custDataLst>
                  <p:tags r:id="rId10"/>
                </p:custDataLst>
              </p:nvPr>
            </p:nvSpPr>
            <p:spPr>
              <a:xfrm rot="18900000">
                <a:off x="5336554" y="3533026"/>
                <a:ext cx="5263253" cy="745067"/>
              </a:xfrm>
              <a:custGeom>
                <a:avLst/>
                <a:gdLst>
                  <a:gd name="connsiteX0" fmla="*/ 5263253 w 5263253"/>
                  <a:gd name="connsiteY0" fmla="*/ 0 h 745067"/>
                  <a:gd name="connsiteX1" fmla="*/ 4890719 w 5263253"/>
                  <a:gd name="connsiteY1" fmla="*/ 372534 h 745067"/>
                  <a:gd name="connsiteX2" fmla="*/ 5263253 w 5263253"/>
                  <a:gd name="connsiteY2" fmla="*/ 745067 h 745067"/>
                  <a:gd name="connsiteX3" fmla="*/ 745067 w 5263253"/>
                  <a:gd name="connsiteY3" fmla="*/ 745067 h 745067"/>
                  <a:gd name="connsiteX4" fmla="*/ 0 w 5263253"/>
                  <a:gd name="connsiteY4" fmla="*/ 0 h 74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253" h="745067">
                    <a:moveTo>
                      <a:pt x="5263253" y="0"/>
                    </a:moveTo>
                    <a:lnTo>
                      <a:pt x="4890719" y="372534"/>
                    </a:lnTo>
                    <a:lnTo>
                      <a:pt x="5263253" y="745067"/>
                    </a:lnTo>
                    <a:lnTo>
                      <a:pt x="745067" y="745067"/>
                    </a:lnTo>
                    <a:lnTo>
                      <a:pt x="0" y="0"/>
                    </a:lnTo>
                    <a:close/>
                  </a:path>
                </a:pathLst>
              </a:custGeom>
              <a:solidFill>
                <a:srgbClr val="E7ABB1"/>
              </a:solidFill>
            </p:spPr>
            <p:txBody>
              <a:bodyPr rot="0" spcFirstLastPara="0" vertOverflow="overflow" horzOverflow="overflow" vert="horz" wrap="square" lIns="360000" tIns="45720" rIns="360000" bIns="45720" numCol="1" spcCol="0" rtlCol="0" fromWordArt="0" anchor="ctr" anchorCtr="0" forceAA="0" compatLnSpc="1">
                <a:normAutofit/>
              </a:bodyPr>
              <a:p>
                <a:pPr algn="ctr"/>
                <a:r>
                  <a:rPr lang="zh-CN" altLang="en-US" kern="0" spc="150">
                    <a:solidFill>
                      <a:srgbClr val="FFFFFF"/>
                    </a:solidFill>
                    <a:latin typeface="Arial" panose="020B0604020202020204" pitchFamily="34" charset="0"/>
                    <a:ea typeface="微软雅黑" panose="020B0503020204020204" charset="-122"/>
                    <a:sym typeface="Arial" panose="020B0604020202020204" pitchFamily="34" charset="0"/>
                  </a:rPr>
                  <a:t>（五）逆向思维法</a:t>
                </a:r>
                <a:endParaRPr lang="zh-CN" altLang="en-US" kern="0" spc="15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5" name="任意多边形 24"/>
              <p:cNvSpPr/>
              <p:nvPr>
                <p:custDataLst>
                  <p:tags r:id="rId11"/>
                </p:custDataLst>
              </p:nvPr>
            </p:nvSpPr>
            <p:spPr>
              <a:xfrm>
                <a:off x="9597032" y="1749867"/>
                <a:ext cx="526842" cy="526843"/>
              </a:xfrm>
              <a:custGeom>
                <a:avLst/>
                <a:gdLst>
                  <a:gd name="connsiteX0" fmla="*/ 0 w 526842"/>
                  <a:gd name="connsiteY0" fmla="*/ 0 h 526843"/>
                  <a:gd name="connsiteX1" fmla="*/ 526842 w 526842"/>
                  <a:gd name="connsiteY1" fmla="*/ 1 h 526843"/>
                  <a:gd name="connsiteX2" fmla="*/ 526842 w 526842"/>
                  <a:gd name="connsiteY2" fmla="*/ 526842 h 526843"/>
                  <a:gd name="connsiteX3" fmla="*/ 0 w 526842"/>
                  <a:gd name="connsiteY3" fmla="*/ 526843 h 526843"/>
                </a:gdLst>
                <a:ahLst/>
                <a:cxnLst>
                  <a:cxn ang="0">
                    <a:pos x="connsiteX0" y="connsiteY0"/>
                  </a:cxn>
                  <a:cxn ang="0">
                    <a:pos x="connsiteX1" y="connsiteY1"/>
                  </a:cxn>
                  <a:cxn ang="0">
                    <a:pos x="connsiteX2" y="connsiteY2"/>
                  </a:cxn>
                  <a:cxn ang="0">
                    <a:pos x="connsiteX3" y="connsiteY3"/>
                  </a:cxn>
                </a:cxnLst>
                <a:rect l="l" t="t" r="r" b="b"/>
                <a:pathLst>
                  <a:path w="526842" h="526843">
                    <a:moveTo>
                      <a:pt x="0" y="0"/>
                    </a:moveTo>
                    <a:lnTo>
                      <a:pt x="526842" y="1"/>
                    </a:lnTo>
                    <a:lnTo>
                      <a:pt x="526842" y="526842"/>
                    </a:lnTo>
                    <a:lnTo>
                      <a:pt x="0" y="526843"/>
                    </a:lnTo>
                    <a:close/>
                  </a:path>
                </a:pathLst>
              </a:custGeom>
              <a:solidFill>
                <a:srgbClr val="E7ABB1">
                  <a:lumMod val="40000"/>
                  <a:lumOff val="60000"/>
                </a:srgbClr>
              </a:solidFill>
            </p:spPr>
            <p:txBody>
              <a:bodyPr rot="0" spcFirstLastPara="0" vertOverflow="overflow" horzOverflow="overflow" vert="horz" wrap="square" lIns="0" tIns="0" rIns="0" bIns="0" numCol="1" spcCol="0" rtlCol="0" fromWordArt="0" anchor="ctr" anchorCtr="0" forceAA="0" compatLnSpc="1">
                <a:normAutofit/>
              </a:bodyPr>
              <a:p>
                <a:pPr algn="ctr"/>
                <a:r>
                  <a:rPr lang="en-US" altLang="zh-CN" sz="2400" kern="0" dirty="0">
                    <a:solidFill>
                      <a:srgbClr val="FFFFFF"/>
                    </a:solidFill>
                    <a:latin typeface="Arial" panose="020B0604020202020204" pitchFamily="34" charset="0"/>
                    <a:ea typeface="微软雅黑" panose="020B0503020204020204" charset="-122"/>
                    <a:sym typeface="Arial" panose="020B0604020202020204" pitchFamily="34" charset="0"/>
                  </a:rPr>
                  <a:t>E</a:t>
                </a:r>
                <a:endParaRPr lang="en-US" altLang="zh-CN" sz="2400" kern="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gr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815217" y="3109963"/>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03</a:t>
            </a:r>
            <a:endParaRPr lang="zh-CN" altLang="en-US" sz="3200" dirty="0">
              <a:solidFill>
                <a:srgbClr val="006699"/>
              </a:solidFill>
              <a:cs typeface="+mn-ea"/>
              <a:sym typeface="+mn-lt"/>
            </a:endParaRPr>
          </a:p>
        </p:txBody>
      </p:sp>
      <p:sp>
        <p:nvSpPr>
          <p:cNvPr id="6" name="文本框 11"/>
          <p:cNvSpPr txBox="1"/>
          <p:nvPr/>
        </p:nvSpPr>
        <p:spPr>
          <a:xfrm>
            <a:off x="9851571" y="3113313"/>
            <a:ext cx="2140169" cy="1076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创新思维常用方法</a:t>
            </a:r>
            <a:endParaRPr lang="zh-CN" altLang="en-US"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9" name="图片 8"/>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一、创新思维方法</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Text Box 27"/>
          <p:cNvSpPr txBox="1">
            <a:spLocks noChangeArrowheads="1"/>
          </p:cNvSpPr>
          <p:nvPr/>
        </p:nvSpPr>
        <p:spPr bwMode="auto">
          <a:xfrm>
            <a:off x="446405" y="1219835"/>
            <a:ext cx="6372860" cy="5077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scene3d>
              <a:camera prst="orthographicFront"/>
              <a:lightRig rig="threePt" dir="t"/>
            </a:scene3d>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dirty="0">
                <a:solidFill>
                  <a:schemeClr val="tx1"/>
                </a:solidFill>
                <a:effectLst>
                  <a:outerShdw blurRad="38100" dist="19050" dir="2700000" algn="tl" rotWithShape="0">
                    <a:schemeClr val="dk1">
                      <a:alpha val="40000"/>
                    </a:schemeClr>
                  </a:outerShdw>
                </a:effectLst>
                <a:latin typeface="+mn-lt"/>
                <a:ea typeface="+mn-ea"/>
                <a:cs typeface="+mn-ea"/>
                <a:sym typeface="+mn-lt"/>
              </a:rPr>
              <a:t>（一）形象思维</a:t>
            </a:r>
            <a:endParaRPr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dirty="0">
                <a:solidFill>
                  <a:schemeClr val="tx1"/>
                </a:solidFill>
                <a:effectLst>
                  <a:outerShdw blurRad="38100" dist="19050" dir="2700000" algn="tl" rotWithShape="0">
                    <a:schemeClr val="dk1">
                      <a:alpha val="40000"/>
                    </a:schemeClr>
                  </a:outerShdw>
                </a:effectLst>
                <a:latin typeface="+mn-lt"/>
                <a:ea typeface="+mn-ea"/>
                <a:cs typeface="+mn-ea"/>
                <a:sym typeface="+mn-lt"/>
              </a:rPr>
              <a:t>1. 概念</a:t>
            </a:r>
            <a:endParaRPr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dirty="0">
                <a:solidFill>
                  <a:schemeClr val="tx1"/>
                </a:solidFill>
                <a:effectLst>
                  <a:outerShdw blurRad="38100" dist="19050" dir="2700000" algn="tl" rotWithShape="0">
                    <a:schemeClr val="dk1">
                      <a:alpha val="40000"/>
                    </a:schemeClr>
                  </a:outerShdw>
                </a:effectLst>
                <a:latin typeface="+mn-lt"/>
                <a:ea typeface="+mn-ea"/>
                <a:cs typeface="+mn-ea"/>
                <a:sym typeface="+mn-lt"/>
              </a:rPr>
              <a:t>形象思维是指以具体的形象或图像为思维内容的思维形态，是人的一种本能思维。</a:t>
            </a:r>
            <a:endParaRPr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2. 作用</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形象思维是反映和认识世界的重要思维形式，是培养人、教育人的有力工具，在各个行业中都可见其身影。</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3. 特性</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形象思维的主要特性有：想象性、形象性、敏捷性、直接性、创造性、情感性、思维结果的可描述性等。</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4. 方法</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（1）模仿法。（2）组合法。（3）移植法。（4）想象法。</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p:txBody>
      </p:sp>
      <p:pic>
        <p:nvPicPr>
          <p:cNvPr id="8" name="图片 7"/>
          <p:cNvPicPr>
            <a:picLocks noChangeAspect="1"/>
          </p:cNvPicPr>
          <p:nvPr/>
        </p:nvPicPr>
        <p:blipFill>
          <a:blip r:embed="rId1"/>
          <a:stretch>
            <a:fillRect/>
          </a:stretch>
        </p:blipFill>
        <p:spPr>
          <a:xfrm>
            <a:off x="7056755" y="1719580"/>
            <a:ext cx="4663440" cy="3919220"/>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一、创新思维方法</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Text Box 27"/>
          <p:cNvSpPr txBox="1">
            <a:spLocks noChangeArrowheads="1"/>
          </p:cNvSpPr>
          <p:nvPr/>
        </p:nvSpPr>
        <p:spPr bwMode="auto">
          <a:xfrm>
            <a:off x="351155" y="1189990"/>
            <a:ext cx="6626860" cy="4661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scene3d>
              <a:camera prst="orthographicFront"/>
              <a:lightRig rig="threePt" dir="t"/>
            </a:scene3d>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ct val="150000"/>
              </a:lnSpc>
            </a:pPr>
            <a:r>
              <a:rPr dirty="0">
                <a:solidFill>
                  <a:schemeClr val="tx1"/>
                </a:solidFill>
                <a:effectLst>
                  <a:outerShdw blurRad="38100" dist="19050" dir="2700000" algn="tl" rotWithShape="0">
                    <a:schemeClr val="dk1">
                      <a:alpha val="40000"/>
                    </a:schemeClr>
                  </a:outerShdw>
                </a:effectLst>
                <a:latin typeface="+mn-lt"/>
                <a:ea typeface="+mn-ea"/>
                <a:cs typeface="+mn-ea"/>
                <a:sym typeface="+mn-lt"/>
              </a:rPr>
              <a:t>（二）逆向思维</a:t>
            </a:r>
            <a:endParaRPr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dirty="0">
                <a:solidFill>
                  <a:schemeClr val="tx1"/>
                </a:solidFill>
                <a:effectLst>
                  <a:outerShdw blurRad="38100" dist="19050" dir="2700000" algn="tl" rotWithShape="0">
                    <a:schemeClr val="dk1">
                      <a:alpha val="40000"/>
                    </a:schemeClr>
                  </a:outerShdw>
                </a:effectLst>
                <a:latin typeface="+mn-lt"/>
                <a:ea typeface="+mn-ea"/>
                <a:cs typeface="+mn-ea"/>
                <a:sym typeface="+mn-lt"/>
              </a:rPr>
              <a:t>1. 概念</a:t>
            </a:r>
            <a:endParaRPr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dirty="0">
                <a:solidFill>
                  <a:schemeClr val="tx1"/>
                </a:solidFill>
                <a:effectLst>
                  <a:outerShdw blurRad="38100" dist="19050" dir="2700000" algn="tl" rotWithShape="0">
                    <a:schemeClr val="dk1">
                      <a:alpha val="40000"/>
                    </a:schemeClr>
                  </a:outerShdw>
                </a:effectLst>
                <a:latin typeface="+mn-lt"/>
                <a:ea typeface="+mn-ea"/>
                <a:cs typeface="+mn-ea"/>
                <a:sym typeface="+mn-lt"/>
              </a:rPr>
              <a:t>逆向思维是一种比较特殊的思维方式，与常人的思维取向相反，比如人弃我取、人进我退、人动我静、人刚我柔等。</a:t>
            </a:r>
            <a:endParaRPr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2. 特性</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（1）反向性。（2）异常性。（3）“悖论”。</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3. 类别</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（1）反向思维。（2）雅努斯式思维。（3）黑格尔式思维。</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4. 方法</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（1）怀疑法。（2）批判法。（3）对立互补法。</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fontAlgn="auto">
              <a:lnSpc>
                <a:spcPct val="150000"/>
              </a:lnSpc>
            </a:pPr>
            <a:r>
              <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rPr>
              <a:t>（4）反事实法。（5）悖论法。</a:t>
            </a:r>
            <a:endParaRPr lang="zh-CN" altLang="en-US" dirty="0">
              <a:solidFill>
                <a:schemeClr val="tx1"/>
              </a:solidFill>
              <a:effectLst>
                <a:outerShdw blurRad="38100" dist="19050" dir="2700000" algn="tl" rotWithShape="0">
                  <a:schemeClr val="dk1">
                    <a:alpha val="40000"/>
                  </a:schemeClr>
                </a:outerShdw>
              </a:effectLst>
              <a:latin typeface="+mn-lt"/>
              <a:ea typeface="+mn-ea"/>
              <a:cs typeface="+mn-ea"/>
              <a:sym typeface="+mn-lt"/>
            </a:endParaRPr>
          </a:p>
        </p:txBody>
      </p:sp>
      <p:pic>
        <p:nvPicPr>
          <p:cNvPr id="6" name="图片 5"/>
          <p:cNvPicPr>
            <a:picLocks noChangeAspect="1"/>
          </p:cNvPicPr>
          <p:nvPr/>
        </p:nvPicPr>
        <p:blipFill>
          <a:blip r:embed="rId1"/>
          <a:stretch>
            <a:fillRect/>
          </a:stretch>
        </p:blipFill>
        <p:spPr>
          <a:xfrm>
            <a:off x="6978015" y="1823085"/>
            <a:ext cx="4685665" cy="35769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cs typeface="+mn-ea"/>
                <a:sym typeface="+mn-lt"/>
              </a:rPr>
              <a:t>一、创新思维方法</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7" name="图片 6" descr="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4320000">
            <a:off x="5217160" y="3359150"/>
            <a:ext cx="2857500" cy="2143125"/>
          </a:xfrm>
          <a:prstGeom prst="rect">
            <a:avLst/>
          </a:prstGeom>
        </p:spPr>
      </p:pic>
      <p:pic>
        <p:nvPicPr>
          <p:cNvPr id="11" name="图片 10" descr="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8640000">
            <a:off x="3721100" y="3175635"/>
            <a:ext cx="2857500" cy="2143125"/>
          </a:xfrm>
          <a:prstGeom prst="rect">
            <a:avLst/>
          </a:prstGeom>
        </p:spPr>
      </p:pic>
      <p:pic>
        <p:nvPicPr>
          <p:cNvPr id="12" name="图片 11" descr="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rot="12960000">
            <a:off x="3462020" y="1750060"/>
            <a:ext cx="2857500" cy="2143125"/>
          </a:xfrm>
          <a:prstGeom prst="rect">
            <a:avLst/>
          </a:prstGeom>
        </p:spPr>
      </p:pic>
      <p:pic>
        <p:nvPicPr>
          <p:cNvPr id="13" name="图片 12" descr="1"/>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rot="17280000">
            <a:off x="4802505" y="984250"/>
            <a:ext cx="2857500" cy="2143125"/>
          </a:xfrm>
          <a:prstGeom prst="rect">
            <a:avLst/>
          </a:prstGeom>
        </p:spPr>
      </p:pic>
      <p:pic>
        <p:nvPicPr>
          <p:cNvPr id="8" name="图片 7" descr="1"/>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5865495" y="2059305"/>
            <a:ext cx="2857500" cy="2143125"/>
          </a:xfrm>
          <a:prstGeom prst="rect">
            <a:avLst/>
          </a:prstGeom>
        </p:spPr>
      </p:pic>
      <p:sp>
        <p:nvSpPr>
          <p:cNvPr id="17" name="文本框 16"/>
          <p:cNvSpPr txBox="1"/>
          <p:nvPr>
            <p:custDataLst>
              <p:tags r:id="rId16"/>
            </p:custDataLst>
          </p:nvPr>
        </p:nvSpPr>
        <p:spPr>
          <a:xfrm>
            <a:off x="8813800" y="2740660"/>
            <a:ext cx="2540000" cy="1461770"/>
          </a:xfrm>
          <a:prstGeom prst="rect">
            <a:avLst/>
          </a:prstGeom>
          <a:noFill/>
        </p:spPr>
        <p:txBody>
          <a:bodyPr wrap="square" rtlCol="0" anchor="t"/>
          <a:p>
            <a:pPr>
              <a:lnSpc>
                <a:spcPct val="120000"/>
              </a:lnSpc>
            </a:pPr>
            <a:r>
              <a:rPr lang="zh-CN" altLang="en-US" sz="1400" b="1">
                <a:solidFill>
                  <a:srgbClr val="9FB8CD"/>
                </a:solidFill>
                <a:latin typeface="Arial" panose="020B0604020202020204" pitchFamily="34" charset="0"/>
                <a:ea typeface="微软雅黑" panose="020B0503020204020204" charset="-122"/>
              </a:rPr>
              <a:t>（六）系统思维</a:t>
            </a:r>
            <a:endParaRPr lang="zh-CN" altLang="en-US" sz="1400" b="1">
              <a:solidFill>
                <a:srgbClr val="9FB8CD"/>
              </a:solidFill>
              <a:latin typeface="Arial" panose="020B0604020202020204" pitchFamily="34" charset="0"/>
              <a:ea typeface="微软雅黑" panose="020B0503020204020204" charset="-122"/>
            </a:endParaRPr>
          </a:p>
          <a:p>
            <a:pPr>
              <a:lnSpc>
                <a:spcPct val="120000"/>
              </a:lnSpc>
            </a:pPr>
            <a:r>
              <a:rPr lang="zh-CN" altLang="en-US" sz="1400" b="1">
                <a:solidFill>
                  <a:srgbClr val="9FB8CD"/>
                </a:solidFill>
                <a:latin typeface="Arial" panose="020B0604020202020204" pitchFamily="34" charset="0"/>
                <a:ea typeface="微软雅黑" panose="020B0503020204020204" charset="-122"/>
              </a:rPr>
              <a:t>1. 概念</a:t>
            </a:r>
            <a:endParaRPr lang="zh-CN" altLang="en-US" sz="1400" b="1">
              <a:solidFill>
                <a:srgbClr val="9FB8CD"/>
              </a:solidFill>
              <a:latin typeface="Arial" panose="020B0604020202020204" pitchFamily="34" charset="0"/>
              <a:ea typeface="微软雅黑" panose="020B0503020204020204" charset="-122"/>
            </a:endParaRPr>
          </a:p>
          <a:p>
            <a:pPr>
              <a:lnSpc>
                <a:spcPct val="120000"/>
              </a:lnSpc>
            </a:pPr>
            <a:r>
              <a:rPr lang="zh-CN" altLang="en-US" sz="1400" b="1">
                <a:solidFill>
                  <a:srgbClr val="9FB8CD"/>
                </a:solidFill>
                <a:latin typeface="Arial" panose="020B0604020202020204" pitchFamily="34" charset="0"/>
                <a:ea typeface="微软雅黑" panose="020B0503020204020204" charset="-122"/>
              </a:rPr>
              <a:t>2. 方法</a:t>
            </a:r>
            <a:endParaRPr lang="zh-CN" altLang="en-US" sz="1400" b="1">
              <a:solidFill>
                <a:srgbClr val="9FB8CD"/>
              </a:solidFill>
              <a:latin typeface="Arial" panose="020B0604020202020204" pitchFamily="34" charset="0"/>
              <a:ea typeface="微软雅黑" panose="020B0503020204020204" charset="-122"/>
            </a:endParaRPr>
          </a:p>
          <a:p>
            <a:pPr>
              <a:lnSpc>
                <a:spcPct val="120000"/>
              </a:lnSpc>
            </a:pPr>
            <a:r>
              <a:rPr lang="zh-CN" altLang="en-US" sz="1400" b="1">
                <a:solidFill>
                  <a:srgbClr val="9FB8CD"/>
                </a:solidFill>
                <a:latin typeface="Arial" panose="020B0604020202020204" pitchFamily="34" charset="0"/>
                <a:ea typeface="微软雅黑" panose="020B0503020204020204" charset="-122"/>
              </a:rPr>
              <a:t>（1）要素法。（2）整体法。</a:t>
            </a:r>
            <a:endParaRPr lang="zh-CN" altLang="en-US" sz="1400" b="1">
              <a:solidFill>
                <a:srgbClr val="9FB8CD"/>
              </a:solidFill>
              <a:latin typeface="Arial" panose="020B0604020202020204" pitchFamily="34" charset="0"/>
              <a:ea typeface="微软雅黑" panose="020B0503020204020204" charset="-122"/>
            </a:endParaRPr>
          </a:p>
          <a:p>
            <a:pPr>
              <a:lnSpc>
                <a:spcPct val="120000"/>
              </a:lnSpc>
            </a:pPr>
            <a:r>
              <a:rPr lang="zh-CN" altLang="en-US" sz="1400" b="1">
                <a:solidFill>
                  <a:srgbClr val="9FB8CD"/>
                </a:solidFill>
                <a:latin typeface="Arial" panose="020B0604020202020204" pitchFamily="34" charset="0"/>
                <a:ea typeface="微软雅黑" panose="020B0503020204020204" charset="-122"/>
              </a:rPr>
              <a:t>（3）结构法。（4）功能法。</a:t>
            </a:r>
            <a:endParaRPr lang="zh-CN" altLang="en-US" sz="1400" b="1">
              <a:solidFill>
                <a:srgbClr val="9FB8CD"/>
              </a:solidFill>
              <a:latin typeface="Arial" panose="020B0604020202020204" pitchFamily="34" charset="0"/>
              <a:ea typeface="微软雅黑" panose="020B0503020204020204" charset="-122"/>
            </a:endParaRPr>
          </a:p>
        </p:txBody>
      </p:sp>
      <p:sp>
        <p:nvSpPr>
          <p:cNvPr id="20" name="文本框 19"/>
          <p:cNvSpPr txBox="1"/>
          <p:nvPr>
            <p:custDataLst>
              <p:tags r:id="rId17"/>
            </p:custDataLst>
          </p:nvPr>
        </p:nvSpPr>
        <p:spPr>
          <a:xfrm>
            <a:off x="7691755" y="365760"/>
            <a:ext cx="2540000" cy="1863090"/>
          </a:xfrm>
          <a:prstGeom prst="rect">
            <a:avLst/>
          </a:prstGeom>
          <a:noFill/>
        </p:spPr>
        <p:txBody>
          <a:bodyPr wrap="square" rtlCol="0" anchor="t"/>
          <a:p>
            <a:pPr algn="l">
              <a:lnSpc>
                <a:spcPct val="120000"/>
              </a:lnSpc>
            </a:pPr>
            <a:r>
              <a:rPr lang="zh-CN" altLang="en-US" sz="1600" b="1">
                <a:solidFill>
                  <a:srgbClr val="727CA3"/>
                </a:solidFill>
                <a:latin typeface="Arial" panose="020B0604020202020204" pitchFamily="34" charset="0"/>
                <a:ea typeface="微软雅黑" panose="020B0503020204020204" charset="-122"/>
              </a:rPr>
              <a:t>（七）辩证思维</a:t>
            </a:r>
            <a:endParaRPr lang="zh-CN" altLang="en-US" sz="1600" b="1">
              <a:solidFill>
                <a:srgbClr val="727CA3"/>
              </a:solidFill>
              <a:latin typeface="Arial" panose="020B0604020202020204" pitchFamily="34" charset="0"/>
              <a:ea typeface="微软雅黑" panose="020B0503020204020204" charset="-122"/>
            </a:endParaRPr>
          </a:p>
          <a:p>
            <a:pPr algn="l">
              <a:lnSpc>
                <a:spcPct val="120000"/>
              </a:lnSpc>
            </a:pPr>
            <a:r>
              <a:rPr lang="zh-CN" altLang="en-US" sz="1600" b="1">
                <a:solidFill>
                  <a:srgbClr val="727CA3"/>
                </a:solidFill>
                <a:latin typeface="Arial" panose="020B0604020202020204" pitchFamily="34" charset="0"/>
                <a:ea typeface="微软雅黑" panose="020B0503020204020204" charset="-122"/>
              </a:rPr>
              <a:t>1. 概念</a:t>
            </a:r>
            <a:endParaRPr lang="zh-CN" altLang="en-US" sz="1600" b="1">
              <a:solidFill>
                <a:srgbClr val="727CA3"/>
              </a:solidFill>
              <a:latin typeface="Arial" panose="020B0604020202020204" pitchFamily="34" charset="0"/>
              <a:ea typeface="微软雅黑" panose="020B0503020204020204" charset="-122"/>
            </a:endParaRPr>
          </a:p>
          <a:p>
            <a:pPr algn="l">
              <a:lnSpc>
                <a:spcPct val="120000"/>
              </a:lnSpc>
            </a:pPr>
            <a:r>
              <a:rPr lang="zh-CN" altLang="en-US" sz="1600" b="1">
                <a:solidFill>
                  <a:srgbClr val="727CA3"/>
                </a:solidFill>
                <a:latin typeface="Arial" panose="020B0604020202020204" pitchFamily="34" charset="0"/>
                <a:ea typeface="微软雅黑" panose="020B0503020204020204" charset="-122"/>
              </a:rPr>
              <a:t>2. 方法</a:t>
            </a:r>
            <a:endParaRPr lang="zh-CN" altLang="en-US" sz="1600" b="1">
              <a:solidFill>
                <a:srgbClr val="727CA3"/>
              </a:solidFill>
              <a:latin typeface="Arial" panose="020B0604020202020204" pitchFamily="34" charset="0"/>
              <a:ea typeface="微软雅黑" panose="020B0503020204020204" charset="-122"/>
            </a:endParaRPr>
          </a:p>
          <a:p>
            <a:pPr algn="l">
              <a:lnSpc>
                <a:spcPct val="120000"/>
              </a:lnSpc>
            </a:pPr>
            <a:r>
              <a:rPr lang="zh-CN" altLang="en-US" sz="1600" b="1">
                <a:solidFill>
                  <a:srgbClr val="727CA3"/>
                </a:solidFill>
                <a:latin typeface="Arial" panose="020B0604020202020204" pitchFamily="34" charset="0"/>
                <a:ea typeface="微软雅黑" panose="020B0503020204020204" charset="-122"/>
              </a:rPr>
              <a:t>（1）联系。</a:t>
            </a:r>
            <a:endParaRPr lang="zh-CN" altLang="en-US" sz="1600" b="1">
              <a:solidFill>
                <a:srgbClr val="727CA3"/>
              </a:solidFill>
              <a:latin typeface="Arial" panose="020B0604020202020204" pitchFamily="34" charset="0"/>
              <a:ea typeface="微软雅黑" panose="020B0503020204020204" charset="-122"/>
            </a:endParaRPr>
          </a:p>
          <a:p>
            <a:pPr algn="l">
              <a:lnSpc>
                <a:spcPct val="120000"/>
              </a:lnSpc>
            </a:pPr>
            <a:r>
              <a:rPr lang="zh-CN" altLang="en-US" sz="1600" b="1">
                <a:solidFill>
                  <a:srgbClr val="727CA3"/>
                </a:solidFill>
                <a:latin typeface="Arial" panose="020B0604020202020204" pitchFamily="34" charset="0"/>
                <a:ea typeface="微软雅黑" panose="020B0503020204020204" charset="-122"/>
              </a:rPr>
              <a:t>（2）全面。</a:t>
            </a:r>
            <a:endParaRPr lang="zh-CN" altLang="en-US" sz="1600" b="1">
              <a:solidFill>
                <a:srgbClr val="727CA3"/>
              </a:solidFill>
              <a:latin typeface="Arial" panose="020B0604020202020204" pitchFamily="34" charset="0"/>
              <a:ea typeface="微软雅黑" panose="020B0503020204020204" charset="-122"/>
            </a:endParaRPr>
          </a:p>
          <a:p>
            <a:pPr algn="l">
              <a:lnSpc>
                <a:spcPct val="120000"/>
              </a:lnSpc>
            </a:pPr>
            <a:r>
              <a:rPr lang="zh-CN" altLang="en-US" sz="1600" b="1">
                <a:solidFill>
                  <a:srgbClr val="727CA3"/>
                </a:solidFill>
                <a:latin typeface="Arial" panose="020B0604020202020204" pitchFamily="34" charset="0"/>
                <a:ea typeface="微软雅黑" panose="020B0503020204020204" charset="-122"/>
              </a:rPr>
              <a:t>（3）发展。</a:t>
            </a:r>
            <a:endParaRPr lang="zh-CN" altLang="en-US" sz="1600" b="1">
              <a:solidFill>
                <a:srgbClr val="727CA3"/>
              </a:solidFill>
              <a:latin typeface="Arial" panose="020B0604020202020204" pitchFamily="34" charset="0"/>
              <a:ea typeface="微软雅黑" panose="020B0503020204020204" charset="-122"/>
            </a:endParaRPr>
          </a:p>
        </p:txBody>
      </p:sp>
      <p:sp>
        <p:nvSpPr>
          <p:cNvPr id="23" name="文本框 22"/>
          <p:cNvSpPr txBox="1"/>
          <p:nvPr>
            <p:custDataLst>
              <p:tags r:id="rId18"/>
            </p:custDataLst>
          </p:nvPr>
        </p:nvSpPr>
        <p:spPr>
          <a:xfrm>
            <a:off x="7691755" y="4675505"/>
            <a:ext cx="3649980" cy="1680210"/>
          </a:xfrm>
          <a:prstGeom prst="rect">
            <a:avLst/>
          </a:prstGeom>
          <a:noFill/>
        </p:spPr>
        <p:txBody>
          <a:bodyPr wrap="square" rtlCol="0" anchor="t"/>
          <a:p>
            <a:pPr algn="l">
              <a:lnSpc>
                <a:spcPct val="120000"/>
              </a:lnSpc>
            </a:pPr>
            <a:r>
              <a:rPr lang="zh-CN" altLang="en-US" sz="1600" b="1">
                <a:solidFill>
                  <a:srgbClr val="D2DA7A"/>
                </a:solidFill>
                <a:latin typeface="Arial" panose="020B0604020202020204" pitchFamily="34" charset="0"/>
                <a:ea typeface="微软雅黑" panose="020B0503020204020204" charset="-122"/>
              </a:rPr>
              <a:t>（五）发散思维</a:t>
            </a:r>
            <a:endParaRPr lang="zh-CN" altLang="en-US" sz="1600" b="1">
              <a:solidFill>
                <a:srgbClr val="D2DA7A"/>
              </a:solidFill>
              <a:latin typeface="Arial" panose="020B0604020202020204" pitchFamily="34" charset="0"/>
              <a:ea typeface="微软雅黑" panose="020B0503020204020204" charset="-122"/>
            </a:endParaRPr>
          </a:p>
          <a:p>
            <a:pPr algn="l">
              <a:lnSpc>
                <a:spcPct val="120000"/>
              </a:lnSpc>
            </a:pPr>
            <a:r>
              <a:rPr lang="zh-CN" altLang="en-US" sz="1600" b="1">
                <a:solidFill>
                  <a:srgbClr val="D2DA7A"/>
                </a:solidFill>
                <a:latin typeface="Arial" panose="020B0604020202020204" pitchFamily="34" charset="0"/>
                <a:ea typeface="微软雅黑" panose="020B0503020204020204" charset="-122"/>
              </a:rPr>
              <a:t>1. 概念</a:t>
            </a:r>
            <a:endParaRPr lang="zh-CN" altLang="en-US" sz="1600" b="1">
              <a:solidFill>
                <a:srgbClr val="D2DA7A"/>
              </a:solidFill>
              <a:latin typeface="Arial" panose="020B0604020202020204" pitchFamily="34" charset="0"/>
              <a:ea typeface="微软雅黑" panose="020B0503020204020204" charset="-122"/>
            </a:endParaRPr>
          </a:p>
          <a:p>
            <a:pPr algn="l">
              <a:lnSpc>
                <a:spcPct val="120000"/>
              </a:lnSpc>
            </a:pPr>
            <a:r>
              <a:rPr lang="zh-CN" altLang="en-US" sz="1600" b="1">
                <a:solidFill>
                  <a:srgbClr val="D2DA7A"/>
                </a:solidFill>
                <a:latin typeface="Arial" panose="020B0604020202020204" pitchFamily="34" charset="0"/>
                <a:ea typeface="微软雅黑" panose="020B0503020204020204" charset="-122"/>
              </a:rPr>
              <a:t>2. 特性：（1）变通性。（2）流畅性。（3）多感官性。（4）独特性。</a:t>
            </a:r>
            <a:endParaRPr lang="zh-CN" altLang="en-US" sz="1600" b="1">
              <a:solidFill>
                <a:srgbClr val="D2DA7A"/>
              </a:solidFill>
              <a:latin typeface="Arial" panose="020B0604020202020204" pitchFamily="34" charset="0"/>
              <a:ea typeface="微软雅黑" panose="020B0503020204020204" charset="-122"/>
            </a:endParaRPr>
          </a:p>
          <a:p>
            <a:pPr algn="l">
              <a:lnSpc>
                <a:spcPct val="120000"/>
              </a:lnSpc>
            </a:pPr>
            <a:r>
              <a:rPr lang="zh-CN" altLang="en-US" sz="1600" b="1">
                <a:solidFill>
                  <a:srgbClr val="D2DA7A"/>
                </a:solidFill>
                <a:latin typeface="Arial" panose="020B0604020202020204" pitchFamily="34" charset="0"/>
                <a:ea typeface="微软雅黑" panose="020B0503020204020204" charset="-122"/>
              </a:rPr>
              <a:t>3. 方法</a:t>
            </a:r>
            <a:endParaRPr lang="zh-CN" altLang="en-US" sz="1600" b="1">
              <a:solidFill>
                <a:srgbClr val="D2DA7A"/>
              </a:solidFill>
              <a:latin typeface="Arial" panose="020B0604020202020204" pitchFamily="34" charset="0"/>
              <a:ea typeface="微软雅黑" panose="020B0503020204020204" charset="-122"/>
            </a:endParaRPr>
          </a:p>
        </p:txBody>
      </p:sp>
      <p:sp>
        <p:nvSpPr>
          <p:cNvPr id="26" name="文本框 25"/>
          <p:cNvSpPr txBox="1"/>
          <p:nvPr>
            <p:custDataLst>
              <p:tags r:id="rId19"/>
            </p:custDataLst>
          </p:nvPr>
        </p:nvSpPr>
        <p:spPr>
          <a:xfrm>
            <a:off x="2011045" y="4453255"/>
            <a:ext cx="2703195" cy="1500505"/>
          </a:xfrm>
          <a:prstGeom prst="rect">
            <a:avLst/>
          </a:prstGeom>
          <a:noFill/>
        </p:spPr>
        <p:txBody>
          <a:bodyPr wrap="square" rtlCol="0" anchor="t"/>
          <a:p>
            <a:pPr algn="l">
              <a:lnSpc>
                <a:spcPct val="120000"/>
              </a:lnSpc>
            </a:pPr>
            <a:r>
              <a:rPr lang="zh-CN" altLang="en-US" sz="1600" b="1" dirty="0">
                <a:solidFill>
                  <a:srgbClr val="FADA7A"/>
                </a:solidFill>
                <a:latin typeface="Arial" panose="020B0604020202020204" pitchFamily="34" charset="0"/>
                <a:ea typeface="微软雅黑" panose="020B0503020204020204" charset="-122"/>
              </a:rPr>
              <a:t>（四）逻辑思维</a:t>
            </a:r>
            <a:endParaRPr lang="zh-CN" altLang="en-US" sz="1600" b="1" dirty="0">
              <a:solidFill>
                <a:srgbClr val="FADA7A"/>
              </a:solidFill>
              <a:latin typeface="Arial" panose="020B0604020202020204" pitchFamily="34" charset="0"/>
              <a:ea typeface="微软雅黑" panose="020B0503020204020204" charset="-122"/>
            </a:endParaRPr>
          </a:p>
          <a:p>
            <a:pPr algn="l">
              <a:lnSpc>
                <a:spcPct val="120000"/>
              </a:lnSpc>
            </a:pPr>
            <a:r>
              <a:rPr lang="zh-CN" altLang="en-US" sz="1600" b="1" dirty="0">
                <a:solidFill>
                  <a:srgbClr val="FADA7A"/>
                </a:solidFill>
                <a:latin typeface="Arial" panose="020B0604020202020204" pitchFamily="34" charset="0"/>
                <a:ea typeface="微软雅黑" panose="020B0503020204020204" charset="-122"/>
              </a:rPr>
              <a:t>1. 概念</a:t>
            </a:r>
            <a:endParaRPr lang="zh-CN" altLang="en-US" sz="1600" b="1" dirty="0">
              <a:solidFill>
                <a:srgbClr val="FADA7A"/>
              </a:solidFill>
              <a:latin typeface="Arial" panose="020B0604020202020204" pitchFamily="34" charset="0"/>
              <a:ea typeface="微软雅黑" panose="020B0503020204020204" charset="-122"/>
            </a:endParaRPr>
          </a:p>
          <a:p>
            <a:pPr algn="l">
              <a:lnSpc>
                <a:spcPct val="120000"/>
              </a:lnSpc>
            </a:pPr>
            <a:r>
              <a:rPr lang="zh-CN" altLang="en-US" sz="1600" b="1" dirty="0">
                <a:solidFill>
                  <a:srgbClr val="FADA7A"/>
                </a:solidFill>
                <a:latin typeface="Arial" panose="020B0604020202020204" pitchFamily="34" charset="0"/>
                <a:ea typeface="微软雅黑" panose="020B0503020204020204" charset="-122"/>
              </a:rPr>
              <a:t>2. 特征</a:t>
            </a:r>
            <a:endParaRPr lang="zh-CN" altLang="en-US" sz="1600" b="1" dirty="0">
              <a:solidFill>
                <a:srgbClr val="FADA7A"/>
              </a:solidFill>
              <a:latin typeface="Arial" panose="020B0604020202020204" pitchFamily="34" charset="0"/>
              <a:ea typeface="微软雅黑" panose="020B0503020204020204" charset="-122"/>
            </a:endParaRPr>
          </a:p>
          <a:p>
            <a:pPr algn="l">
              <a:lnSpc>
                <a:spcPct val="120000"/>
              </a:lnSpc>
            </a:pPr>
            <a:r>
              <a:rPr lang="zh-CN" altLang="en-US" sz="1600" b="1" dirty="0">
                <a:solidFill>
                  <a:srgbClr val="FADA7A"/>
                </a:solidFill>
                <a:latin typeface="Arial" panose="020B0604020202020204" pitchFamily="34" charset="0"/>
                <a:ea typeface="微软雅黑" panose="020B0503020204020204" charset="-122"/>
              </a:rPr>
              <a:t>3. 方法</a:t>
            </a:r>
            <a:endParaRPr lang="zh-CN" altLang="en-US" sz="1600" b="1" dirty="0">
              <a:solidFill>
                <a:srgbClr val="FADA7A"/>
              </a:solidFill>
              <a:latin typeface="Arial" panose="020B0604020202020204" pitchFamily="34" charset="0"/>
              <a:ea typeface="微软雅黑" panose="020B0503020204020204" charset="-122"/>
            </a:endParaRPr>
          </a:p>
        </p:txBody>
      </p:sp>
      <p:sp>
        <p:nvSpPr>
          <p:cNvPr id="29" name="文本框 28"/>
          <p:cNvSpPr txBox="1"/>
          <p:nvPr>
            <p:custDataLst>
              <p:tags r:id="rId20"/>
            </p:custDataLst>
          </p:nvPr>
        </p:nvSpPr>
        <p:spPr>
          <a:xfrm>
            <a:off x="518160" y="1551305"/>
            <a:ext cx="3364230" cy="2359025"/>
          </a:xfrm>
          <a:prstGeom prst="rect">
            <a:avLst/>
          </a:prstGeom>
          <a:noFill/>
        </p:spPr>
        <p:txBody>
          <a:bodyPr wrap="square" rtlCol="0" anchor="t"/>
          <a:p>
            <a:pPr algn="l">
              <a:lnSpc>
                <a:spcPct val="120000"/>
              </a:lnSpc>
            </a:pPr>
            <a:r>
              <a:rPr lang="zh-CN" altLang="en-US" sz="1600" b="1" dirty="0">
                <a:solidFill>
                  <a:srgbClr val="B88472"/>
                </a:solidFill>
                <a:latin typeface="Arial" panose="020B0604020202020204" pitchFamily="34" charset="0"/>
                <a:ea typeface="微软雅黑" panose="020B0503020204020204" charset="-122"/>
              </a:rPr>
              <a:t>（三）灵感思维</a:t>
            </a:r>
            <a:endParaRPr lang="zh-CN" altLang="en-US" sz="1600" b="1" dirty="0">
              <a:solidFill>
                <a:srgbClr val="B88472"/>
              </a:solidFill>
              <a:latin typeface="Arial" panose="020B0604020202020204" pitchFamily="34" charset="0"/>
              <a:ea typeface="微软雅黑" panose="020B0503020204020204" charset="-122"/>
            </a:endParaRPr>
          </a:p>
          <a:p>
            <a:pPr algn="l">
              <a:lnSpc>
                <a:spcPct val="120000"/>
              </a:lnSpc>
            </a:pPr>
            <a:r>
              <a:rPr lang="zh-CN" altLang="en-US" sz="1600" b="1" dirty="0">
                <a:solidFill>
                  <a:srgbClr val="B88472"/>
                </a:solidFill>
                <a:latin typeface="Arial" panose="020B0604020202020204" pitchFamily="34" charset="0"/>
                <a:ea typeface="微软雅黑" panose="020B0503020204020204" charset="-122"/>
              </a:rPr>
              <a:t>1. 内涵</a:t>
            </a:r>
            <a:endParaRPr lang="zh-CN" altLang="en-US" sz="1600" b="1" dirty="0">
              <a:solidFill>
                <a:srgbClr val="B88472"/>
              </a:solidFill>
              <a:latin typeface="Arial" panose="020B0604020202020204" pitchFamily="34" charset="0"/>
              <a:ea typeface="微软雅黑" panose="020B0503020204020204" charset="-122"/>
            </a:endParaRPr>
          </a:p>
          <a:p>
            <a:pPr algn="l">
              <a:lnSpc>
                <a:spcPct val="120000"/>
              </a:lnSpc>
            </a:pPr>
            <a:r>
              <a:rPr lang="zh-CN" altLang="en-US" sz="1600" b="1" dirty="0">
                <a:solidFill>
                  <a:srgbClr val="B88472"/>
                </a:solidFill>
                <a:latin typeface="Arial" panose="020B0604020202020204" pitchFamily="34" charset="0"/>
                <a:ea typeface="微软雅黑" panose="020B0503020204020204" charset="-122"/>
              </a:rPr>
              <a:t>2. 特点</a:t>
            </a:r>
            <a:endParaRPr lang="zh-CN" altLang="en-US" sz="1600" b="1" dirty="0">
              <a:solidFill>
                <a:srgbClr val="B88472"/>
              </a:solidFill>
              <a:latin typeface="Arial" panose="020B0604020202020204" pitchFamily="34" charset="0"/>
              <a:ea typeface="微软雅黑" panose="020B0503020204020204" charset="-122"/>
            </a:endParaRPr>
          </a:p>
          <a:p>
            <a:pPr algn="l">
              <a:lnSpc>
                <a:spcPct val="120000"/>
              </a:lnSpc>
            </a:pPr>
            <a:r>
              <a:rPr lang="zh-CN" altLang="en-US" sz="1600" b="1" dirty="0">
                <a:solidFill>
                  <a:srgbClr val="B88472"/>
                </a:solidFill>
                <a:latin typeface="Arial" panose="020B0604020202020204" pitchFamily="34" charset="0"/>
                <a:ea typeface="微软雅黑" panose="020B0503020204020204" charset="-122"/>
              </a:rPr>
              <a:t>（1）突发性和模糊性。</a:t>
            </a:r>
            <a:endParaRPr lang="zh-CN" altLang="en-US" sz="1600" b="1" dirty="0">
              <a:solidFill>
                <a:srgbClr val="B88472"/>
              </a:solidFill>
              <a:latin typeface="Arial" panose="020B0604020202020204" pitchFamily="34" charset="0"/>
              <a:ea typeface="微软雅黑" panose="020B0503020204020204" charset="-122"/>
            </a:endParaRPr>
          </a:p>
          <a:p>
            <a:pPr algn="l">
              <a:lnSpc>
                <a:spcPct val="120000"/>
              </a:lnSpc>
            </a:pPr>
            <a:r>
              <a:rPr lang="zh-CN" altLang="en-US" sz="1600" b="1" dirty="0">
                <a:solidFill>
                  <a:srgbClr val="B88472"/>
                </a:solidFill>
                <a:latin typeface="Arial" panose="020B0604020202020204" pitchFamily="34" charset="0"/>
                <a:ea typeface="微软雅黑" panose="020B0503020204020204" charset="-122"/>
              </a:rPr>
              <a:t>（2）思维高度灵活的互补综合性。</a:t>
            </a:r>
            <a:endParaRPr lang="zh-CN" altLang="en-US" sz="1600" b="1" dirty="0">
              <a:solidFill>
                <a:srgbClr val="B88472"/>
              </a:solidFill>
              <a:latin typeface="Arial" panose="020B0604020202020204" pitchFamily="34" charset="0"/>
              <a:ea typeface="微软雅黑" panose="020B0503020204020204" charset="-122"/>
            </a:endParaRPr>
          </a:p>
          <a:p>
            <a:pPr algn="l">
              <a:lnSpc>
                <a:spcPct val="120000"/>
              </a:lnSpc>
            </a:pPr>
            <a:r>
              <a:rPr lang="zh-CN" altLang="en-US" sz="1600" b="1" dirty="0">
                <a:solidFill>
                  <a:srgbClr val="B88472"/>
                </a:solidFill>
                <a:latin typeface="Arial" panose="020B0604020202020204" pitchFamily="34" charset="0"/>
                <a:ea typeface="微软雅黑" panose="020B0503020204020204" charset="-122"/>
              </a:rPr>
              <a:t>3. 方法</a:t>
            </a:r>
            <a:endParaRPr lang="zh-CN" altLang="en-US" sz="1600" b="1" dirty="0">
              <a:solidFill>
                <a:srgbClr val="B88472"/>
              </a:solidFill>
              <a:latin typeface="Arial" panose="020B0604020202020204" pitchFamily="34" charset="0"/>
              <a:ea typeface="微软雅黑" panose="020B0503020204020204" charset="-122"/>
            </a:endParaRPr>
          </a:p>
          <a:p>
            <a:pPr algn="l">
              <a:lnSpc>
                <a:spcPct val="120000"/>
              </a:lnSpc>
            </a:pPr>
            <a:r>
              <a:rPr lang="zh-CN" altLang="en-US" sz="1600" b="1" dirty="0">
                <a:solidFill>
                  <a:srgbClr val="B88472"/>
                </a:solidFill>
                <a:latin typeface="Arial" panose="020B0604020202020204" pitchFamily="34" charset="0"/>
                <a:ea typeface="微软雅黑" panose="020B0503020204020204" charset="-122"/>
              </a:rPr>
              <a:t>（1）梦中惊成。</a:t>
            </a:r>
            <a:endParaRPr lang="zh-CN" altLang="en-US" sz="1600" b="1" dirty="0">
              <a:solidFill>
                <a:srgbClr val="B88472"/>
              </a:solidFill>
              <a:latin typeface="Arial" panose="020B0604020202020204" pitchFamily="34" charset="0"/>
              <a:ea typeface="微软雅黑" panose="020B0503020204020204" charset="-122"/>
            </a:endParaRPr>
          </a:p>
          <a:p>
            <a:pPr algn="l">
              <a:lnSpc>
                <a:spcPct val="120000"/>
              </a:lnSpc>
            </a:pPr>
            <a:r>
              <a:rPr lang="zh-CN" altLang="en-US" sz="1600" b="1" dirty="0">
                <a:solidFill>
                  <a:srgbClr val="B88472"/>
                </a:solidFill>
                <a:latin typeface="Arial" panose="020B0604020202020204" pitchFamily="34" charset="0"/>
                <a:ea typeface="微软雅黑" panose="020B0503020204020204" charset="-122"/>
              </a:rPr>
              <a:t>（2）久思而至</a:t>
            </a:r>
            <a:endParaRPr lang="zh-CN" altLang="en-US" sz="1600" b="1" dirty="0">
              <a:solidFill>
                <a:srgbClr val="B88472"/>
              </a:solidFill>
              <a:latin typeface="Arial" panose="020B0604020202020204" pitchFamily="34" charset="0"/>
              <a:ea typeface="微软雅黑" panose="020B0503020204020204" charset="-122"/>
            </a:endParaRPr>
          </a:p>
        </p:txBody>
      </p:sp>
      <p:pic>
        <p:nvPicPr>
          <p:cNvPr id="31" name="图片 30" descr="17420514"/>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6676390" y="1115060"/>
            <a:ext cx="576000" cy="576000"/>
          </a:xfrm>
          <a:prstGeom prst="rect">
            <a:avLst/>
          </a:prstGeom>
        </p:spPr>
      </p:pic>
      <p:pic>
        <p:nvPicPr>
          <p:cNvPr id="32" name="图片 31" descr="17420522"/>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7691755" y="3449320"/>
            <a:ext cx="576000" cy="576000"/>
          </a:xfrm>
          <a:prstGeom prst="rect">
            <a:avLst/>
          </a:prstGeom>
        </p:spPr>
      </p:pic>
      <p:pic>
        <p:nvPicPr>
          <p:cNvPr id="33" name="图片 32" descr="17420509"/>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194425" y="5107940"/>
            <a:ext cx="576000" cy="576000"/>
          </a:xfrm>
          <a:prstGeom prst="rect">
            <a:avLst/>
          </a:prstGeom>
        </p:spPr>
      </p:pic>
      <p:pic>
        <p:nvPicPr>
          <p:cNvPr id="34" name="图片 33" descr="17420506"/>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3925570" y="4025265"/>
            <a:ext cx="576000" cy="576000"/>
          </a:xfrm>
          <a:prstGeom prst="rect">
            <a:avLst/>
          </a:prstGeom>
        </p:spPr>
      </p:pic>
      <p:pic>
        <p:nvPicPr>
          <p:cNvPr id="35" name="图片 34" descr="17420507"/>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4194810" y="1691005"/>
            <a:ext cx="576000" cy="576000"/>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PA_矩形 33"/>
          <p:cNvSpPr/>
          <p:nvPr>
            <p:custDataLst>
              <p:tags r:id="rId1"/>
            </p:custDataLst>
          </p:nvPr>
        </p:nvSpPr>
        <p:spPr>
          <a:xfrm>
            <a:off x="4152900" y="0"/>
            <a:ext cx="3886200" cy="6858000"/>
          </a:xfrm>
          <a:prstGeom prst="rect">
            <a:avLst/>
          </a:pr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PA_矩形 34"/>
          <p:cNvSpPr/>
          <p:nvPr>
            <p:custDataLst>
              <p:tags r:id="rId2"/>
            </p:custDataLst>
          </p:nvPr>
        </p:nvSpPr>
        <p:spPr>
          <a:xfrm>
            <a:off x="911225" y="836613"/>
            <a:ext cx="10369550" cy="5184775"/>
          </a:xfrm>
          <a:prstGeom prst="rect">
            <a:avLst/>
          </a:prstGeom>
          <a:solidFill>
            <a:schemeClr val="bg1"/>
          </a:solidFill>
          <a:ln>
            <a:noFill/>
          </a:ln>
          <a:effectLst>
            <a:outerShdw blurRad="190500" dist="101600" algn="c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6" name="PA_矩形 35"/>
          <p:cNvSpPr/>
          <p:nvPr>
            <p:custDataLst>
              <p:tags r:id="rId3"/>
            </p:custDataLst>
          </p:nvPr>
        </p:nvSpPr>
        <p:spPr>
          <a:xfrm>
            <a:off x="2133600" y="1987623"/>
            <a:ext cx="7924800" cy="2882753"/>
          </a:xfrm>
          <a:prstGeom prst="rect">
            <a:avLst/>
          </a:prstGeom>
          <a:noFill/>
          <a:ln w="381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cs typeface="+mn-ea"/>
              <a:sym typeface="+mn-lt"/>
            </a:endParaRPr>
          </a:p>
        </p:txBody>
      </p:sp>
      <p:sp>
        <p:nvSpPr>
          <p:cNvPr id="2" name="等腰三角形 1"/>
          <p:cNvSpPr/>
          <p:nvPr/>
        </p:nvSpPr>
        <p:spPr>
          <a:xfrm rot="10800000">
            <a:off x="5642027" y="4710758"/>
            <a:ext cx="907945" cy="577924"/>
          </a:xfrm>
          <a:prstGeom prst="triangle">
            <a:avLst/>
          </a:prstGeom>
          <a:solidFill>
            <a:schemeClr val="accent5">
              <a:lumMod val="50000"/>
            </a:schemeClr>
          </a:solidFill>
          <a:ln>
            <a:noFill/>
          </a:ln>
          <a:effectLst>
            <a:outerShdw blurRad="635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103525" y="2590473"/>
            <a:ext cx="6419850" cy="706755"/>
          </a:xfrm>
          <a:prstGeom prst="rect">
            <a:avLst/>
          </a:prstGeom>
          <a:effectLst>
            <a:outerShdw blurRad="63500" sx="102000" sy="102000" algn="ctr" rotWithShape="0">
              <a:prstClr val="black">
                <a:alpha val="40000"/>
              </a:prstClr>
            </a:outerShdw>
          </a:effec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4000" b="1" dirty="0">
                <a:solidFill>
                  <a:schemeClr val="accent5">
                    <a:lumMod val="50000"/>
                  </a:schemeClr>
                </a:solidFill>
                <a:effectLst>
                  <a:outerShdw blurRad="50800" dist="38100" dir="5400000" algn="t" rotWithShape="0">
                    <a:prstClr val="black">
                      <a:alpha val="40000"/>
                    </a:prstClr>
                  </a:outerShdw>
                </a:effectLst>
                <a:cs typeface="+mn-ea"/>
                <a:sym typeface="+mn-lt"/>
              </a:rPr>
              <a:t>第一章  创新与创新思维 </a:t>
            </a:r>
            <a:endParaRPr lang="en-US" altLang="zh-CN" sz="4000" b="1" dirty="0">
              <a:solidFill>
                <a:schemeClr val="accent5">
                  <a:lumMod val="50000"/>
                </a:schemeClr>
              </a:solidFill>
              <a:effectLst>
                <a:outerShdw blurRad="50800" dist="38100" dir="5400000" algn="t" rotWithShape="0">
                  <a:prstClr val="black">
                    <a:alpha val="40000"/>
                  </a:prstClr>
                </a:outerShdw>
              </a:effectLst>
              <a:cs typeface="+mn-ea"/>
              <a:sym typeface="+mn-lt"/>
            </a:endParaRPr>
          </a:p>
        </p:txBody>
      </p:sp>
      <p:grpSp>
        <p:nvGrpSpPr>
          <p:cNvPr id="3" name="组合 2"/>
          <p:cNvGrpSpPr/>
          <p:nvPr/>
        </p:nvGrpSpPr>
        <p:grpSpPr>
          <a:xfrm>
            <a:off x="5413082" y="4176737"/>
            <a:ext cx="270712" cy="270713"/>
            <a:chOff x="5413082" y="4176737"/>
            <a:chExt cx="270712" cy="270713"/>
          </a:xfrm>
          <a:effectLst>
            <a:outerShdw blurRad="50800" dist="38100" dir="2700000" algn="tl" rotWithShape="0">
              <a:prstClr val="black">
                <a:alpha val="40000"/>
              </a:prstClr>
            </a:outerShdw>
          </a:effectLst>
        </p:grpSpPr>
        <p:sp>
          <p:nvSpPr>
            <p:cNvPr id="12" name="Oval 401"/>
            <p:cNvSpPr>
              <a:spLocks noChangeArrowheads="1"/>
            </p:cNvSpPr>
            <p:nvPr/>
          </p:nvSpPr>
          <p:spPr bwMode="auto">
            <a:xfrm>
              <a:off x="5413082" y="4176737"/>
              <a:ext cx="270712" cy="270713"/>
            </a:xfrm>
            <a:prstGeom prst="ellipse">
              <a:avLst/>
            </a:prstGeom>
            <a:noFill/>
            <a:ln w="9525">
              <a:solidFill>
                <a:schemeClr val="accent5">
                  <a:lumMod val="50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284967"/>
                </a:solidFill>
                <a:cs typeface="+mn-ea"/>
                <a:sym typeface="+mn-lt"/>
              </a:endParaRPr>
            </a:p>
          </p:txBody>
        </p:sp>
        <p:sp>
          <p:nvSpPr>
            <p:cNvPr id="13" name="Freeform 402"/>
            <p:cNvSpPr/>
            <p:nvPr/>
          </p:nvSpPr>
          <p:spPr bwMode="auto">
            <a:xfrm>
              <a:off x="5519244" y="4248345"/>
              <a:ext cx="70260" cy="127910"/>
            </a:xfrm>
            <a:custGeom>
              <a:avLst/>
              <a:gdLst>
                <a:gd name="T0" fmla="*/ 21 w 33"/>
                <a:gd name="T1" fmla="*/ 8 h 60"/>
                <a:gd name="T2" fmla="*/ 27 w 33"/>
                <a:gd name="T3" fmla="*/ 8 h 60"/>
                <a:gd name="T4" fmla="*/ 33 w 33"/>
                <a:gd name="T5" fmla="*/ 1 h 60"/>
                <a:gd name="T6" fmla="*/ 21 w 33"/>
                <a:gd name="T7" fmla="*/ 1 h 60"/>
                <a:gd name="T8" fmla="*/ 10 w 33"/>
                <a:gd name="T9" fmla="*/ 12 h 60"/>
                <a:gd name="T10" fmla="*/ 10 w 33"/>
                <a:gd name="T11" fmla="*/ 18 h 60"/>
                <a:gd name="T12" fmla="*/ 5 w 33"/>
                <a:gd name="T13" fmla="*/ 18 h 60"/>
                <a:gd name="T14" fmla="*/ 2 w 33"/>
                <a:gd name="T15" fmla="*/ 24 h 60"/>
                <a:gd name="T16" fmla="*/ 10 w 33"/>
                <a:gd name="T17" fmla="*/ 24 h 60"/>
                <a:gd name="T18" fmla="*/ 10 w 33"/>
                <a:gd name="T19" fmla="*/ 48 h 60"/>
                <a:gd name="T20" fmla="*/ 6 w 33"/>
                <a:gd name="T21" fmla="*/ 53 h 60"/>
                <a:gd name="T22" fmla="*/ 0 w 33"/>
                <a:gd name="T23" fmla="*/ 53 h 60"/>
                <a:gd name="T24" fmla="*/ 5 w 33"/>
                <a:gd name="T25" fmla="*/ 60 h 60"/>
                <a:gd name="T26" fmla="*/ 12 w 33"/>
                <a:gd name="T27" fmla="*/ 60 h 60"/>
                <a:gd name="T28" fmla="*/ 18 w 33"/>
                <a:gd name="T29" fmla="*/ 48 h 60"/>
                <a:gd name="T30" fmla="*/ 18 w 33"/>
                <a:gd name="T31" fmla="*/ 24 h 60"/>
                <a:gd name="T32" fmla="*/ 22 w 33"/>
                <a:gd name="T33" fmla="*/ 24 h 60"/>
                <a:gd name="T34" fmla="*/ 26 w 33"/>
                <a:gd name="T35" fmla="*/ 18 h 60"/>
                <a:gd name="T36" fmla="*/ 18 w 33"/>
                <a:gd name="T37" fmla="*/ 18 h 60"/>
                <a:gd name="T38" fmla="*/ 18 w 33"/>
                <a:gd name="T39" fmla="*/ 11 h 60"/>
                <a:gd name="T40" fmla="*/ 21 w 33"/>
                <a:gd name="T4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60">
                  <a:moveTo>
                    <a:pt x="21" y="8"/>
                  </a:moveTo>
                  <a:cubicBezTo>
                    <a:pt x="27" y="8"/>
                    <a:pt x="27" y="8"/>
                    <a:pt x="27" y="8"/>
                  </a:cubicBezTo>
                  <a:cubicBezTo>
                    <a:pt x="33" y="1"/>
                    <a:pt x="33" y="1"/>
                    <a:pt x="33" y="1"/>
                  </a:cubicBezTo>
                  <a:cubicBezTo>
                    <a:pt x="21" y="1"/>
                    <a:pt x="21" y="1"/>
                    <a:pt x="21" y="1"/>
                  </a:cubicBezTo>
                  <a:cubicBezTo>
                    <a:pt x="21" y="1"/>
                    <a:pt x="10" y="0"/>
                    <a:pt x="10" y="12"/>
                  </a:cubicBezTo>
                  <a:cubicBezTo>
                    <a:pt x="10" y="13"/>
                    <a:pt x="10" y="16"/>
                    <a:pt x="10" y="18"/>
                  </a:cubicBezTo>
                  <a:cubicBezTo>
                    <a:pt x="5" y="18"/>
                    <a:pt x="5" y="18"/>
                    <a:pt x="5" y="18"/>
                  </a:cubicBezTo>
                  <a:cubicBezTo>
                    <a:pt x="2" y="24"/>
                    <a:pt x="2" y="24"/>
                    <a:pt x="2" y="24"/>
                  </a:cubicBezTo>
                  <a:cubicBezTo>
                    <a:pt x="10" y="24"/>
                    <a:pt x="10" y="24"/>
                    <a:pt x="10" y="24"/>
                  </a:cubicBezTo>
                  <a:cubicBezTo>
                    <a:pt x="10" y="35"/>
                    <a:pt x="10" y="48"/>
                    <a:pt x="10" y="48"/>
                  </a:cubicBezTo>
                  <a:cubicBezTo>
                    <a:pt x="10" y="48"/>
                    <a:pt x="11" y="53"/>
                    <a:pt x="6" y="53"/>
                  </a:cubicBezTo>
                  <a:cubicBezTo>
                    <a:pt x="1" y="53"/>
                    <a:pt x="0" y="53"/>
                    <a:pt x="0" y="53"/>
                  </a:cubicBezTo>
                  <a:cubicBezTo>
                    <a:pt x="5" y="60"/>
                    <a:pt x="5" y="60"/>
                    <a:pt x="5" y="60"/>
                  </a:cubicBezTo>
                  <a:cubicBezTo>
                    <a:pt x="12" y="60"/>
                    <a:pt x="12" y="60"/>
                    <a:pt x="12" y="60"/>
                  </a:cubicBezTo>
                  <a:cubicBezTo>
                    <a:pt x="12" y="60"/>
                    <a:pt x="18" y="59"/>
                    <a:pt x="18" y="48"/>
                  </a:cubicBezTo>
                  <a:cubicBezTo>
                    <a:pt x="18" y="42"/>
                    <a:pt x="18" y="32"/>
                    <a:pt x="18" y="24"/>
                  </a:cubicBezTo>
                  <a:cubicBezTo>
                    <a:pt x="22" y="24"/>
                    <a:pt x="22" y="24"/>
                    <a:pt x="22" y="24"/>
                  </a:cubicBezTo>
                  <a:cubicBezTo>
                    <a:pt x="26" y="18"/>
                    <a:pt x="26" y="18"/>
                    <a:pt x="26" y="18"/>
                  </a:cubicBezTo>
                  <a:cubicBezTo>
                    <a:pt x="18" y="18"/>
                    <a:pt x="18" y="18"/>
                    <a:pt x="18" y="18"/>
                  </a:cubicBezTo>
                  <a:cubicBezTo>
                    <a:pt x="18" y="14"/>
                    <a:pt x="18" y="11"/>
                    <a:pt x="18" y="11"/>
                  </a:cubicBezTo>
                  <a:cubicBezTo>
                    <a:pt x="18" y="8"/>
                    <a:pt x="21" y="8"/>
                    <a:pt x="21" y="8"/>
                  </a:cubicBezTo>
                  <a:close/>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grpSp>
      <p:grpSp>
        <p:nvGrpSpPr>
          <p:cNvPr id="5" name="组合 4"/>
          <p:cNvGrpSpPr/>
          <p:nvPr/>
        </p:nvGrpSpPr>
        <p:grpSpPr>
          <a:xfrm>
            <a:off x="5960316" y="4174840"/>
            <a:ext cx="270712" cy="270713"/>
            <a:chOff x="5959046" y="4174205"/>
            <a:chExt cx="270712" cy="270713"/>
          </a:xfrm>
          <a:effectLst>
            <a:outerShdw blurRad="50800" dist="38100" dir="2700000" algn="tl" rotWithShape="0">
              <a:prstClr val="black">
                <a:alpha val="40000"/>
              </a:prstClr>
            </a:outerShdw>
          </a:effectLst>
        </p:grpSpPr>
        <p:sp>
          <p:nvSpPr>
            <p:cNvPr id="15" name="Oval 433"/>
            <p:cNvSpPr>
              <a:spLocks noChangeArrowheads="1"/>
            </p:cNvSpPr>
            <p:nvPr/>
          </p:nvSpPr>
          <p:spPr bwMode="auto">
            <a:xfrm>
              <a:off x="5959046" y="4174205"/>
              <a:ext cx="270712" cy="270713"/>
            </a:xfrm>
            <a:prstGeom prst="ellipse">
              <a:avLst/>
            </a:prstGeom>
            <a:noFill/>
            <a:ln w="9525">
              <a:solidFill>
                <a:schemeClr val="accent5">
                  <a:lumMod val="50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rgbClr val="284967"/>
                </a:solidFill>
                <a:cs typeface="+mn-ea"/>
                <a:sym typeface="+mn-lt"/>
              </a:endParaRPr>
            </a:p>
          </p:txBody>
        </p:sp>
        <p:sp>
          <p:nvSpPr>
            <p:cNvPr id="16" name="Freeform 434"/>
            <p:cNvSpPr/>
            <p:nvPr/>
          </p:nvSpPr>
          <p:spPr bwMode="auto">
            <a:xfrm>
              <a:off x="6084923" y="4231078"/>
              <a:ext cx="84171" cy="148627"/>
            </a:xfrm>
            <a:custGeom>
              <a:avLst/>
              <a:gdLst>
                <a:gd name="T0" fmla="*/ 5 w 47"/>
                <a:gd name="T1" fmla="*/ 68 h 83"/>
                <a:gd name="T2" fmla="*/ 44 w 47"/>
                <a:gd name="T3" fmla="*/ 1 h 83"/>
                <a:gd name="T4" fmla="*/ 44 w 47"/>
                <a:gd name="T5" fmla="*/ 1 h 83"/>
                <a:gd name="T6" fmla="*/ 15 w 47"/>
                <a:gd name="T7" fmla="*/ 47 h 83"/>
                <a:gd name="T8" fmla="*/ 16 w 47"/>
                <a:gd name="T9" fmla="*/ 51 h 83"/>
                <a:gd name="T10" fmla="*/ 44 w 47"/>
                <a:gd name="T11" fmla="*/ 2 h 83"/>
                <a:gd name="T12" fmla="*/ 46 w 47"/>
                <a:gd name="T13" fmla="*/ 0 h 83"/>
                <a:gd name="T14" fmla="*/ 46 w 47"/>
                <a:gd name="T15" fmla="*/ 0 h 83"/>
                <a:gd name="T16" fmla="*/ 42 w 47"/>
                <a:gd name="T17" fmla="*/ 31 h 83"/>
                <a:gd name="T18" fmla="*/ 33 w 47"/>
                <a:gd name="T19" fmla="*/ 34 h 83"/>
                <a:gd name="T20" fmla="*/ 41 w 47"/>
                <a:gd name="T21" fmla="*/ 34 h 83"/>
                <a:gd name="T22" fmla="*/ 38 w 47"/>
                <a:gd name="T23" fmla="*/ 41 h 83"/>
                <a:gd name="T24" fmla="*/ 28 w 47"/>
                <a:gd name="T25" fmla="*/ 44 h 83"/>
                <a:gd name="T26" fmla="*/ 37 w 47"/>
                <a:gd name="T27" fmla="*/ 44 h 83"/>
                <a:gd name="T28" fmla="*/ 14 w 47"/>
                <a:gd name="T29" fmla="*/ 70 h 83"/>
                <a:gd name="T30" fmla="*/ 8 w 47"/>
                <a:gd name="T31" fmla="*/ 70 h 83"/>
                <a:gd name="T32" fmla="*/ 4 w 47"/>
                <a:gd name="T33" fmla="*/ 81 h 83"/>
                <a:gd name="T34" fmla="*/ 2 w 47"/>
                <a:gd name="T35" fmla="*/ 83 h 83"/>
                <a:gd name="T36" fmla="*/ 0 w 47"/>
                <a:gd name="T37" fmla="*/ 80 h 83"/>
                <a:gd name="T38" fmla="*/ 5 w 47"/>
                <a:gd name="T39"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83">
                  <a:moveTo>
                    <a:pt x="5" y="68"/>
                  </a:moveTo>
                  <a:cubicBezTo>
                    <a:pt x="4" y="26"/>
                    <a:pt x="35" y="6"/>
                    <a:pt x="44" y="1"/>
                  </a:cubicBezTo>
                  <a:cubicBezTo>
                    <a:pt x="44" y="1"/>
                    <a:pt x="44" y="1"/>
                    <a:pt x="44" y="1"/>
                  </a:cubicBezTo>
                  <a:cubicBezTo>
                    <a:pt x="35" y="11"/>
                    <a:pt x="24" y="27"/>
                    <a:pt x="15" y="47"/>
                  </a:cubicBezTo>
                  <a:cubicBezTo>
                    <a:pt x="16" y="51"/>
                    <a:pt x="16" y="51"/>
                    <a:pt x="16" y="51"/>
                  </a:cubicBezTo>
                  <a:cubicBezTo>
                    <a:pt x="28" y="26"/>
                    <a:pt x="38" y="11"/>
                    <a:pt x="44" y="2"/>
                  </a:cubicBezTo>
                  <a:cubicBezTo>
                    <a:pt x="45" y="1"/>
                    <a:pt x="45" y="1"/>
                    <a:pt x="46" y="0"/>
                  </a:cubicBezTo>
                  <a:cubicBezTo>
                    <a:pt x="46" y="0"/>
                    <a:pt x="46" y="0"/>
                    <a:pt x="46" y="0"/>
                  </a:cubicBezTo>
                  <a:cubicBezTo>
                    <a:pt x="46" y="0"/>
                    <a:pt x="47" y="14"/>
                    <a:pt x="42" y="31"/>
                  </a:cubicBezTo>
                  <a:cubicBezTo>
                    <a:pt x="33" y="34"/>
                    <a:pt x="33" y="34"/>
                    <a:pt x="33" y="34"/>
                  </a:cubicBezTo>
                  <a:cubicBezTo>
                    <a:pt x="41" y="34"/>
                    <a:pt x="41" y="34"/>
                    <a:pt x="41" y="34"/>
                  </a:cubicBezTo>
                  <a:cubicBezTo>
                    <a:pt x="40" y="36"/>
                    <a:pt x="39" y="39"/>
                    <a:pt x="38" y="41"/>
                  </a:cubicBezTo>
                  <a:cubicBezTo>
                    <a:pt x="28" y="44"/>
                    <a:pt x="28" y="44"/>
                    <a:pt x="28" y="44"/>
                  </a:cubicBezTo>
                  <a:cubicBezTo>
                    <a:pt x="37" y="44"/>
                    <a:pt x="37" y="44"/>
                    <a:pt x="37" y="44"/>
                  </a:cubicBezTo>
                  <a:cubicBezTo>
                    <a:pt x="32" y="54"/>
                    <a:pt x="25" y="63"/>
                    <a:pt x="14" y="70"/>
                  </a:cubicBezTo>
                  <a:cubicBezTo>
                    <a:pt x="8" y="70"/>
                    <a:pt x="8" y="70"/>
                    <a:pt x="8" y="70"/>
                  </a:cubicBezTo>
                  <a:cubicBezTo>
                    <a:pt x="4" y="81"/>
                    <a:pt x="4" y="81"/>
                    <a:pt x="4" y="81"/>
                  </a:cubicBezTo>
                  <a:cubicBezTo>
                    <a:pt x="4" y="82"/>
                    <a:pt x="3" y="83"/>
                    <a:pt x="2" y="83"/>
                  </a:cubicBezTo>
                  <a:cubicBezTo>
                    <a:pt x="1" y="82"/>
                    <a:pt x="0" y="81"/>
                    <a:pt x="0" y="80"/>
                  </a:cubicBezTo>
                  <a:lnTo>
                    <a:pt x="5" y="68"/>
                  </a:lnTo>
                  <a:close/>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sp>
          <p:nvSpPr>
            <p:cNvPr id="18" name="Rectangle 435"/>
            <p:cNvSpPr>
              <a:spLocks noChangeArrowheads="1"/>
            </p:cNvSpPr>
            <p:nvPr/>
          </p:nvSpPr>
          <p:spPr bwMode="auto">
            <a:xfrm>
              <a:off x="6023501" y="4376671"/>
              <a:ext cx="57631" cy="6825"/>
            </a:xfrm>
            <a:prstGeom prst="rect">
              <a:avLst/>
            </a:pr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grpSp>
      <p:grpSp>
        <p:nvGrpSpPr>
          <p:cNvPr id="4" name="组合 3"/>
          <p:cNvGrpSpPr/>
          <p:nvPr/>
        </p:nvGrpSpPr>
        <p:grpSpPr>
          <a:xfrm>
            <a:off x="6517219" y="4177725"/>
            <a:ext cx="265440" cy="265441"/>
            <a:chOff x="6517219" y="4177725"/>
            <a:chExt cx="265440" cy="265441"/>
          </a:xfrm>
          <a:effectLst>
            <a:outerShdw blurRad="50800" dist="38100" dir="2700000" algn="tl" rotWithShape="0">
              <a:prstClr val="black">
                <a:alpha val="40000"/>
              </a:prstClr>
            </a:outerShdw>
          </a:effectLst>
        </p:grpSpPr>
        <p:sp>
          <p:nvSpPr>
            <p:cNvPr id="21" name="Oval 882"/>
            <p:cNvSpPr>
              <a:spLocks noChangeArrowheads="1"/>
            </p:cNvSpPr>
            <p:nvPr/>
          </p:nvSpPr>
          <p:spPr bwMode="auto">
            <a:xfrm>
              <a:off x="6517219" y="4177725"/>
              <a:ext cx="265440" cy="265441"/>
            </a:xfrm>
            <a:prstGeom prst="ellipse">
              <a:avLst/>
            </a:prstGeom>
            <a:noFill/>
            <a:ln w="9525">
              <a:solidFill>
                <a:schemeClr val="accent5">
                  <a:lumMod val="50000"/>
                </a:schemeClr>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sp>
          <p:nvSpPr>
            <p:cNvPr id="22" name="Freeform 883"/>
            <p:cNvSpPr/>
            <p:nvPr/>
          </p:nvSpPr>
          <p:spPr bwMode="auto">
            <a:xfrm>
              <a:off x="6589512" y="4240926"/>
              <a:ext cx="126401" cy="140528"/>
            </a:xfrm>
            <a:custGeom>
              <a:avLst/>
              <a:gdLst>
                <a:gd name="T0" fmla="*/ 85 w 170"/>
                <a:gd name="T1" fmla="*/ 0 h 189"/>
                <a:gd name="T2" fmla="*/ 0 w 170"/>
                <a:gd name="T3" fmla="*/ 189 h 189"/>
                <a:gd name="T4" fmla="*/ 64 w 170"/>
                <a:gd name="T5" fmla="*/ 137 h 189"/>
                <a:gd name="T6" fmla="*/ 106 w 170"/>
                <a:gd name="T7" fmla="*/ 137 h 189"/>
                <a:gd name="T8" fmla="*/ 170 w 170"/>
                <a:gd name="T9" fmla="*/ 189 h 189"/>
                <a:gd name="T10" fmla="*/ 85 w 170"/>
                <a:gd name="T11" fmla="*/ 0 h 189"/>
              </a:gdLst>
              <a:ahLst/>
              <a:cxnLst>
                <a:cxn ang="0">
                  <a:pos x="T0" y="T1"/>
                </a:cxn>
                <a:cxn ang="0">
                  <a:pos x="T2" y="T3"/>
                </a:cxn>
                <a:cxn ang="0">
                  <a:pos x="T4" y="T5"/>
                </a:cxn>
                <a:cxn ang="0">
                  <a:pos x="T6" y="T7"/>
                </a:cxn>
                <a:cxn ang="0">
                  <a:pos x="T8" y="T9"/>
                </a:cxn>
                <a:cxn ang="0">
                  <a:pos x="T10" y="T11"/>
                </a:cxn>
              </a:cxnLst>
              <a:rect l="0" t="0" r="r" b="b"/>
              <a:pathLst>
                <a:path w="170" h="189">
                  <a:moveTo>
                    <a:pt x="85" y="0"/>
                  </a:moveTo>
                  <a:lnTo>
                    <a:pt x="0" y="189"/>
                  </a:lnTo>
                  <a:lnTo>
                    <a:pt x="64" y="137"/>
                  </a:lnTo>
                  <a:lnTo>
                    <a:pt x="106" y="137"/>
                  </a:lnTo>
                  <a:lnTo>
                    <a:pt x="170" y="189"/>
                  </a:lnTo>
                  <a:lnTo>
                    <a:pt x="85" y="0"/>
                  </a:lnTo>
                  <a:close/>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sp>
          <p:nvSpPr>
            <p:cNvPr id="23" name="Freeform 884"/>
            <p:cNvSpPr/>
            <p:nvPr/>
          </p:nvSpPr>
          <p:spPr bwMode="auto">
            <a:xfrm>
              <a:off x="6585624" y="4240926"/>
              <a:ext cx="126400" cy="140528"/>
            </a:xfrm>
            <a:custGeom>
              <a:avLst/>
              <a:gdLst>
                <a:gd name="T0" fmla="*/ 85 w 170"/>
                <a:gd name="T1" fmla="*/ 0 h 189"/>
                <a:gd name="T2" fmla="*/ 0 w 170"/>
                <a:gd name="T3" fmla="*/ 189 h 189"/>
                <a:gd name="T4" fmla="*/ 64 w 170"/>
                <a:gd name="T5" fmla="*/ 137 h 189"/>
                <a:gd name="T6" fmla="*/ 106 w 170"/>
                <a:gd name="T7" fmla="*/ 137 h 189"/>
                <a:gd name="T8" fmla="*/ 170 w 170"/>
                <a:gd name="T9" fmla="*/ 189 h 189"/>
                <a:gd name="T10" fmla="*/ 85 w 170"/>
                <a:gd name="T11" fmla="*/ 0 h 189"/>
              </a:gdLst>
              <a:ahLst/>
              <a:cxnLst>
                <a:cxn ang="0">
                  <a:pos x="T0" y="T1"/>
                </a:cxn>
                <a:cxn ang="0">
                  <a:pos x="T2" y="T3"/>
                </a:cxn>
                <a:cxn ang="0">
                  <a:pos x="T4" y="T5"/>
                </a:cxn>
                <a:cxn ang="0">
                  <a:pos x="T6" y="T7"/>
                </a:cxn>
                <a:cxn ang="0">
                  <a:pos x="T8" y="T9"/>
                </a:cxn>
                <a:cxn ang="0">
                  <a:pos x="T10" y="T11"/>
                </a:cxn>
              </a:cxnLst>
              <a:rect l="0" t="0" r="r" b="b"/>
              <a:pathLst>
                <a:path w="170" h="189">
                  <a:moveTo>
                    <a:pt x="85" y="0"/>
                  </a:moveTo>
                  <a:lnTo>
                    <a:pt x="0" y="189"/>
                  </a:lnTo>
                  <a:lnTo>
                    <a:pt x="64" y="137"/>
                  </a:lnTo>
                  <a:lnTo>
                    <a:pt x="106" y="137"/>
                  </a:lnTo>
                  <a:lnTo>
                    <a:pt x="170" y="189"/>
                  </a:lnTo>
                  <a:lnTo>
                    <a:pt x="85" y="0"/>
                  </a:lnTo>
                </a:path>
              </a:pathLst>
            </a:custGeom>
            <a:solidFill>
              <a:schemeClr val="accent5">
                <a:lumMod val="5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284967"/>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二、突破创新思维的障碍</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矩形 56"/>
          <p:cNvSpPr/>
          <p:nvPr/>
        </p:nvSpPr>
        <p:spPr>
          <a:xfrm>
            <a:off x="1019973" y="2253964"/>
            <a:ext cx="5076662" cy="3969385"/>
          </a:xfrm>
          <a:prstGeom prst="rect">
            <a:avLst/>
          </a:prstGeom>
        </p:spPr>
        <p:txBody>
          <a:bodyPr wrap="square">
            <a:spAutoFit/>
          </a:bodyPr>
          <a:lstStyle/>
          <a:p>
            <a:pPr fontAlgn="auto">
              <a:lnSpc>
                <a:spcPct val="150000"/>
              </a:lnSpc>
            </a:pPr>
            <a:r>
              <a:rPr lang="zh-CN" altLang="en-US" sz="2400" i="0" dirty="0">
                <a:solidFill>
                  <a:schemeClr val="tx2"/>
                </a:solidFill>
                <a:effectLst/>
                <a:cs typeface="+mn-ea"/>
                <a:sym typeface="+mn-lt"/>
              </a:rPr>
              <a:t>（一）常见思维障碍</a:t>
            </a:r>
            <a:endParaRPr lang="zh-CN" altLang="en-US" sz="2400" i="0" dirty="0">
              <a:solidFill>
                <a:schemeClr val="tx2"/>
              </a:solidFill>
              <a:effectLst/>
              <a:cs typeface="+mn-ea"/>
              <a:sym typeface="+mn-lt"/>
            </a:endParaRPr>
          </a:p>
          <a:p>
            <a:pPr fontAlgn="auto">
              <a:lnSpc>
                <a:spcPct val="150000"/>
              </a:lnSpc>
            </a:pPr>
            <a:r>
              <a:rPr lang="zh-CN" altLang="en-US" dirty="0">
                <a:solidFill>
                  <a:schemeClr val="tx2"/>
                </a:solidFill>
                <a:cs typeface="+mn-ea"/>
                <a:sym typeface="+mn-lt"/>
              </a:rPr>
              <a:t>1. 习惯性思维障碍</a:t>
            </a:r>
            <a:endParaRPr lang="zh-CN" altLang="en-US" dirty="0">
              <a:solidFill>
                <a:schemeClr val="tx2"/>
              </a:solidFill>
              <a:cs typeface="+mn-ea"/>
              <a:sym typeface="+mn-lt"/>
            </a:endParaRPr>
          </a:p>
          <a:p>
            <a:pPr fontAlgn="auto">
              <a:lnSpc>
                <a:spcPct val="150000"/>
              </a:lnSpc>
            </a:pPr>
            <a:r>
              <a:rPr lang="zh-CN" altLang="en-US" dirty="0">
                <a:solidFill>
                  <a:schemeClr val="tx2"/>
                </a:solidFill>
                <a:cs typeface="+mn-ea"/>
                <a:sym typeface="+mn-lt"/>
              </a:rPr>
              <a:t>2. 权威型思维障碍</a:t>
            </a:r>
            <a:endParaRPr lang="zh-CN" altLang="en-US" dirty="0">
              <a:solidFill>
                <a:schemeClr val="tx2"/>
              </a:solidFill>
              <a:cs typeface="+mn-ea"/>
              <a:sym typeface="+mn-lt"/>
            </a:endParaRPr>
          </a:p>
          <a:p>
            <a:pPr fontAlgn="auto">
              <a:lnSpc>
                <a:spcPct val="150000"/>
              </a:lnSpc>
            </a:pPr>
            <a:r>
              <a:rPr lang="zh-CN" altLang="en-US" dirty="0">
                <a:solidFill>
                  <a:schemeClr val="tx2"/>
                </a:solidFill>
                <a:cs typeface="+mn-ea"/>
                <a:sym typeface="+mn-lt"/>
              </a:rPr>
              <a:t>3. 直线型思维障碍</a:t>
            </a:r>
            <a:endParaRPr lang="zh-CN" altLang="en-US" dirty="0">
              <a:solidFill>
                <a:schemeClr val="tx2"/>
              </a:solidFill>
              <a:cs typeface="+mn-ea"/>
              <a:sym typeface="+mn-lt"/>
            </a:endParaRPr>
          </a:p>
          <a:p>
            <a:pPr fontAlgn="auto">
              <a:lnSpc>
                <a:spcPct val="150000"/>
              </a:lnSpc>
            </a:pPr>
            <a:r>
              <a:rPr lang="zh-CN" altLang="en-US" dirty="0">
                <a:solidFill>
                  <a:schemeClr val="tx2"/>
                </a:solidFill>
                <a:cs typeface="+mn-ea"/>
                <a:sym typeface="+mn-lt"/>
              </a:rPr>
              <a:t>4. 自我中心型思维障碍</a:t>
            </a:r>
            <a:endParaRPr lang="zh-CN" altLang="en-US" dirty="0">
              <a:solidFill>
                <a:schemeClr val="tx2"/>
              </a:solidFill>
              <a:cs typeface="+mn-ea"/>
              <a:sym typeface="+mn-lt"/>
            </a:endParaRPr>
          </a:p>
          <a:p>
            <a:pPr fontAlgn="auto">
              <a:lnSpc>
                <a:spcPct val="150000"/>
              </a:lnSpc>
            </a:pPr>
            <a:r>
              <a:rPr lang="zh-CN" altLang="en-US" dirty="0">
                <a:solidFill>
                  <a:schemeClr val="tx2"/>
                </a:solidFill>
                <a:cs typeface="+mn-ea"/>
                <a:sym typeface="+mn-lt"/>
              </a:rPr>
              <a:t>5. 书本型思维障碍</a:t>
            </a:r>
            <a:endParaRPr lang="zh-CN" altLang="en-US" dirty="0">
              <a:solidFill>
                <a:schemeClr val="tx2"/>
              </a:solidFill>
              <a:cs typeface="+mn-ea"/>
              <a:sym typeface="+mn-lt"/>
            </a:endParaRPr>
          </a:p>
          <a:p>
            <a:pPr fontAlgn="auto">
              <a:lnSpc>
                <a:spcPct val="150000"/>
              </a:lnSpc>
            </a:pPr>
            <a:r>
              <a:rPr lang="zh-CN" altLang="en-US" dirty="0">
                <a:solidFill>
                  <a:schemeClr val="tx2"/>
                </a:solidFill>
                <a:cs typeface="+mn-ea"/>
                <a:sym typeface="+mn-lt"/>
              </a:rPr>
              <a:t>6. 从众型思维障碍</a:t>
            </a:r>
            <a:endParaRPr lang="zh-CN" altLang="en-US" dirty="0">
              <a:solidFill>
                <a:schemeClr val="tx2"/>
              </a:solidFill>
              <a:cs typeface="+mn-ea"/>
              <a:sym typeface="+mn-lt"/>
            </a:endParaRPr>
          </a:p>
          <a:p>
            <a:pPr fontAlgn="auto">
              <a:lnSpc>
                <a:spcPct val="150000"/>
              </a:lnSpc>
            </a:pPr>
            <a:r>
              <a:rPr lang="zh-CN" altLang="en-US" dirty="0">
                <a:solidFill>
                  <a:schemeClr val="tx2"/>
                </a:solidFill>
                <a:cs typeface="+mn-ea"/>
                <a:sym typeface="+mn-lt"/>
              </a:rPr>
              <a:t>7. 文化禁忌型思维障碍 </a:t>
            </a:r>
            <a:endParaRPr lang="zh-CN" altLang="en-US" dirty="0">
              <a:solidFill>
                <a:schemeClr val="tx2"/>
              </a:solidFill>
              <a:cs typeface="+mn-ea"/>
              <a:sym typeface="+mn-lt"/>
            </a:endParaRPr>
          </a:p>
          <a:p>
            <a:pPr fontAlgn="auto">
              <a:lnSpc>
                <a:spcPct val="150000"/>
              </a:lnSpc>
            </a:pPr>
            <a:r>
              <a:rPr lang="zh-CN" altLang="en-US" dirty="0">
                <a:solidFill>
                  <a:schemeClr val="tx2"/>
                </a:solidFill>
                <a:cs typeface="+mn-ea"/>
                <a:sym typeface="+mn-lt"/>
              </a:rPr>
              <a:t>8. 其他类型的思维障碍</a:t>
            </a:r>
            <a:endParaRPr lang="zh-CN" altLang="en-US" dirty="0">
              <a:solidFill>
                <a:schemeClr val="tx2"/>
              </a:solidFill>
              <a:cs typeface="+mn-ea"/>
              <a:sym typeface="+mn-lt"/>
            </a:endParaRPr>
          </a:p>
        </p:txBody>
      </p:sp>
      <p:grpSp>
        <p:nvGrpSpPr>
          <p:cNvPr id="82" name="组合 81"/>
          <p:cNvGrpSpPr/>
          <p:nvPr/>
        </p:nvGrpSpPr>
        <p:grpSpPr>
          <a:xfrm rot="0">
            <a:off x="796925" y="1640205"/>
            <a:ext cx="6602095" cy="5232400"/>
            <a:chOff x="1299672" y="1879285"/>
            <a:chExt cx="7171203" cy="5434052"/>
          </a:xfrm>
        </p:grpSpPr>
        <p:sp>
          <p:nvSpPr>
            <p:cNvPr id="83" name="平行四边形 82"/>
            <p:cNvSpPr/>
            <p:nvPr/>
          </p:nvSpPr>
          <p:spPr>
            <a:xfrm flipH="1">
              <a:off x="7004932" y="1879285"/>
              <a:ext cx="1465943" cy="5434052"/>
            </a:xfrm>
            <a:prstGeom prst="parallelogram">
              <a:avLst>
                <a:gd name="adj" fmla="val 68565"/>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矩形 83"/>
            <p:cNvSpPr/>
            <p:nvPr/>
          </p:nvSpPr>
          <p:spPr>
            <a:xfrm>
              <a:off x="1299672" y="1879285"/>
              <a:ext cx="5913928" cy="430942"/>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6" name="图片 5"/>
          <p:cNvPicPr>
            <a:picLocks noChangeAspect="1"/>
          </p:cNvPicPr>
          <p:nvPr/>
        </p:nvPicPr>
        <p:blipFill>
          <a:blip r:embed="rId1"/>
          <a:stretch>
            <a:fillRect/>
          </a:stretch>
        </p:blipFill>
        <p:spPr>
          <a:xfrm>
            <a:off x="7098030" y="1743710"/>
            <a:ext cx="4663440" cy="34975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0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0" dirty="0">
                <a:solidFill>
                  <a:schemeClr val="tx2">
                    <a:lumMod val="75000"/>
                  </a:schemeClr>
                </a:solidFill>
                <a:cs typeface="+mn-ea"/>
                <a:sym typeface="+mn-lt"/>
              </a:rPr>
              <a:t>二、突破创新思维的障碍</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3" name="矩形 32"/>
          <p:cNvSpPr/>
          <p:nvPr/>
        </p:nvSpPr>
        <p:spPr>
          <a:xfrm>
            <a:off x="518160" y="1113790"/>
            <a:ext cx="6367145" cy="5492750"/>
          </a:xfrm>
          <a:prstGeom prst="rect">
            <a:avLst/>
          </a:prstGeom>
        </p:spPr>
        <p:txBody>
          <a:bodyPr wrap="square">
            <a:spAutoFit/>
          </a:bodyPr>
          <a:lstStyle/>
          <a:p>
            <a:pPr algn="just">
              <a:lnSpc>
                <a:spcPct val="150000"/>
              </a:lnSpc>
            </a:pPr>
            <a:r>
              <a:rPr lang="zh-CN" altLang="en-US" b="1" i="0" dirty="0">
                <a:solidFill>
                  <a:schemeClr val="tx2"/>
                </a:solidFill>
                <a:effectLst/>
                <a:cs typeface="+mn-ea"/>
                <a:sym typeface="+mn-lt"/>
              </a:rPr>
              <a:t>（二）思维障碍的突破</a:t>
            </a:r>
            <a:endParaRPr lang="zh-CN" altLang="en-US" b="1" i="0" dirty="0">
              <a:solidFill>
                <a:schemeClr val="tx2"/>
              </a:solidFill>
              <a:effectLst/>
              <a:cs typeface="+mn-ea"/>
              <a:sym typeface="+mn-lt"/>
            </a:endParaRPr>
          </a:p>
          <a:p>
            <a:pPr algn="just">
              <a:lnSpc>
                <a:spcPct val="150000"/>
              </a:lnSpc>
            </a:pPr>
            <a:r>
              <a:rPr lang="zh-CN" altLang="en-US" b="1" i="0" dirty="0">
                <a:solidFill>
                  <a:schemeClr val="tx2"/>
                </a:solidFill>
                <a:effectLst/>
                <a:cs typeface="+mn-ea"/>
                <a:sym typeface="+mn-lt"/>
              </a:rPr>
              <a:t>思维障碍严重妨碍着我们进行思维创新，而突破思维障碍的好办法就是扩展思维视角。</a:t>
            </a:r>
            <a:endParaRPr lang="zh-CN" altLang="en-US" b="1" i="0" dirty="0">
              <a:solidFill>
                <a:schemeClr val="tx2"/>
              </a:solidFill>
              <a:effectLst/>
              <a:cs typeface="+mn-ea"/>
              <a:sym typeface="+mn-lt"/>
            </a:endParaRPr>
          </a:p>
          <a:p>
            <a:pPr algn="just">
              <a:lnSpc>
                <a:spcPct val="150000"/>
              </a:lnSpc>
            </a:pPr>
            <a:r>
              <a:rPr lang="zh-CN" altLang="en-US" b="1" i="0" dirty="0">
                <a:solidFill>
                  <a:schemeClr val="tx2"/>
                </a:solidFill>
                <a:effectLst/>
                <a:cs typeface="+mn-ea"/>
                <a:sym typeface="+mn-lt"/>
              </a:rPr>
              <a:t>1. 思维视角的定义</a:t>
            </a:r>
            <a:endParaRPr lang="zh-CN" altLang="en-US" b="1" i="0" dirty="0">
              <a:solidFill>
                <a:schemeClr val="tx2"/>
              </a:solidFill>
              <a:effectLst/>
              <a:cs typeface="+mn-ea"/>
              <a:sym typeface="+mn-lt"/>
            </a:endParaRPr>
          </a:p>
          <a:p>
            <a:pPr algn="just">
              <a:lnSpc>
                <a:spcPct val="150000"/>
              </a:lnSpc>
            </a:pPr>
            <a:r>
              <a:rPr lang="zh-CN" altLang="en-US" b="1" i="0" dirty="0">
                <a:solidFill>
                  <a:schemeClr val="tx2"/>
                </a:solidFill>
                <a:effectLst/>
                <a:cs typeface="+mn-ea"/>
                <a:sym typeface="+mn-lt"/>
              </a:rPr>
              <a:t>人的思维活动不是毫无头绪的，它是有次序、有起点的，在起点的位置上，就有切入的角度。实际上，对于创新活动来说，这个起点和切入的角度非常重要。我们把思维开始时的切入角度，就叫作思维视角。扩展视角对认识客观事物会有极大的影响，这是由于以下几点原因造成的。</a:t>
            </a:r>
            <a:endParaRPr lang="zh-CN" altLang="en-US" b="1" i="0" dirty="0">
              <a:solidFill>
                <a:schemeClr val="tx2"/>
              </a:solidFill>
              <a:effectLst/>
              <a:cs typeface="+mn-ea"/>
              <a:sym typeface="+mn-lt"/>
            </a:endParaRPr>
          </a:p>
          <a:p>
            <a:pPr algn="just">
              <a:lnSpc>
                <a:spcPct val="150000"/>
              </a:lnSpc>
            </a:pPr>
            <a:r>
              <a:rPr lang="zh-CN" altLang="en-US" b="1" i="0" dirty="0">
                <a:solidFill>
                  <a:schemeClr val="tx2"/>
                </a:solidFill>
                <a:effectLst/>
                <a:cs typeface="+mn-ea"/>
                <a:sym typeface="+mn-lt"/>
              </a:rPr>
              <a:t>2. 扩展思维视角的方法</a:t>
            </a:r>
            <a:endParaRPr lang="zh-CN" altLang="en-US" b="1" i="0" dirty="0">
              <a:solidFill>
                <a:schemeClr val="tx2"/>
              </a:solidFill>
              <a:effectLst/>
              <a:cs typeface="+mn-ea"/>
              <a:sym typeface="+mn-lt"/>
            </a:endParaRPr>
          </a:p>
          <a:p>
            <a:pPr algn="just">
              <a:lnSpc>
                <a:spcPct val="150000"/>
              </a:lnSpc>
            </a:pPr>
            <a:r>
              <a:rPr lang="zh-CN" altLang="en-US" b="1" i="0" dirty="0">
                <a:solidFill>
                  <a:schemeClr val="tx2"/>
                </a:solidFill>
                <a:effectLst/>
                <a:cs typeface="+mn-ea"/>
                <a:sym typeface="+mn-lt"/>
              </a:rPr>
              <a:t>（1）改变万事顺着想的思路。</a:t>
            </a:r>
            <a:endParaRPr lang="zh-CN" altLang="en-US" b="1" i="0" dirty="0">
              <a:solidFill>
                <a:schemeClr val="tx2"/>
              </a:solidFill>
              <a:effectLst/>
              <a:cs typeface="+mn-ea"/>
              <a:sym typeface="+mn-lt"/>
            </a:endParaRPr>
          </a:p>
          <a:p>
            <a:pPr algn="just">
              <a:lnSpc>
                <a:spcPct val="150000"/>
              </a:lnSpc>
            </a:pPr>
            <a:r>
              <a:rPr lang="zh-CN" altLang="en-US" b="1" i="0" dirty="0">
                <a:solidFill>
                  <a:schemeClr val="tx2"/>
                </a:solidFill>
                <a:effectLst/>
                <a:cs typeface="+mn-ea"/>
                <a:sym typeface="+mn-lt"/>
              </a:rPr>
              <a:t>（2）转换问题获得新视角。</a:t>
            </a:r>
            <a:endParaRPr lang="zh-CN" altLang="en-US" b="1" i="0" dirty="0">
              <a:solidFill>
                <a:schemeClr val="tx2"/>
              </a:solidFill>
              <a:effectLst/>
              <a:cs typeface="+mn-ea"/>
              <a:sym typeface="+mn-lt"/>
            </a:endParaRPr>
          </a:p>
          <a:p>
            <a:pPr algn="just">
              <a:lnSpc>
                <a:spcPct val="150000"/>
              </a:lnSpc>
            </a:pPr>
            <a:r>
              <a:rPr lang="zh-CN" altLang="en-US" b="1" i="0" dirty="0">
                <a:solidFill>
                  <a:schemeClr val="tx2"/>
                </a:solidFill>
                <a:effectLst/>
                <a:cs typeface="+mn-ea"/>
                <a:sym typeface="+mn-lt"/>
              </a:rPr>
              <a:t>（3）把直接变为间接。</a:t>
            </a:r>
            <a:endParaRPr lang="zh-CN" altLang="en-US" b="1" i="0" dirty="0">
              <a:solidFill>
                <a:schemeClr val="tx2"/>
              </a:solidFill>
              <a:effectLst/>
              <a:cs typeface="+mn-ea"/>
              <a:sym typeface="+mn-lt"/>
            </a:endParaRPr>
          </a:p>
        </p:txBody>
      </p:sp>
      <p:pic>
        <p:nvPicPr>
          <p:cNvPr id="15" name="图片 14"/>
          <p:cNvPicPr>
            <a:picLocks noChangeAspect="1"/>
          </p:cNvPicPr>
          <p:nvPr/>
        </p:nvPicPr>
        <p:blipFill>
          <a:blip r:embed="rId1"/>
          <a:stretch>
            <a:fillRect/>
          </a:stretch>
        </p:blipFill>
        <p:spPr>
          <a:xfrm>
            <a:off x="7065645" y="1586230"/>
            <a:ext cx="4708525" cy="36861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6699"/>
        </a:solidFill>
        <a:effectLst/>
      </p:bgPr>
    </p:bg>
    <p:spTree>
      <p:nvGrpSpPr>
        <p:cNvPr id="1" name=""/>
        <p:cNvGrpSpPr/>
        <p:nvPr/>
      </p:nvGrpSpPr>
      <p:grpSpPr>
        <a:xfrm>
          <a:off x="0" y="0"/>
          <a:ext cx="0" cy="0"/>
          <a:chOff x="0" y="0"/>
          <a:chExt cx="0" cy="0"/>
        </a:xfrm>
      </p:grpSpPr>
      <p:grpSp>
        <p:nvGrpSpPr>
          <p:cNvPr id="3" name="组合 2"/>
          <p:cNvGrpSpPr/>
          <p:nvPr/>
        </p:nvGrpSpPr>
        <p:grpSpPr>
          <a:xfrm>
            <a:off x="0" y="378281"/>
            <a:ext cx="12192000" cy="6109605"/>
            <a:chOff x="0" y="378281"/>
            <a:chExt cx="12192000" cy="6109605"/>
          </a:xfrm>
        </p:grpSpPr>
        <p:sp>
          <p:nvSpPr>
            <p:cNvPr id="4" name="矩形 3"/>
            <p:cNvSpPr/>
            <p:nvPr/>
          </p:nvSpPr>
          <p:spPr>
            <a:xfrm>
              <a:off x="355599" y="391886"/>
              <a:ext cx="11509829" cy="609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 name="流程图: 手动输入 4"/>
            <p:cNvSpPr/>
            <p:nvPr/>
          </p:nvSpPr>
          <p:spPr>
            <a:xfrm rot="5400000">
              <a:off x="1175657" y="4397829"/>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流程图: 手动输入 5"/>
            <p:cNvSpPr/>
            <p:nvPr/>
          </p:nvSpPr>
          <p:spPr>
            <a:xfrm rot="16200000">
              <a:off x="10101943" y="-797376"/>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 name="组合 1"/>
          <p:cNvGrpSpPr/>
          <p:nvPr/>
        </p:nvGrpSpPr>
        <p:grpSpPr>
          <a:xfrm>
            <a:off x="326572" y="3341916"/>
            <a:ext cx="11526156" cy="182336"/>
            <a:chOff x="326572" y="3341916"/>
            <a:chExt cx="11526156" cy="182336"/>
          </a:xfrm>
        </p:grpSpPr>
        <p:grpSp>
          <p:nvGrpSpPr>
            <p:cNvPr id="21" name="组合 20"/>
            <p:cNvGrpSpPr/>
            <p:nvPr/>
          </p:nvGrpSpPr>
          <p:grpSpPr>
            <a:xfrm>
              <a:off x="326572" y="3341916"/>
              <a:ext cx="1959428" cy="182336"/>
              <a:chOff x="326572" y="3341916"/>
              <a:chExt cx="1959428" cy="182336"/>
            </a:xfrm>
          </p:grpSpPr>
          <p:cxnSp>
            <p:nvCxnSpPr>
              <p:cNvPr id="8" name="直接连接符 7"/>
              <p:cNvCxnSpPr/>
              <p:nvPr/>
            </p:nvCxnSpPr>
            <p:spPr>
              <a:xfrm>
                <a:off x="326572" y="3433084"/>
                <a:ext cx="1758042"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2103664"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22" name="组合 21"/>
            <p:cNvGrpSpPr/>
            <p:nvPr/>
          </p:nvGrpSpPr>
          <p:grpSpPr>
            <a:xfrm>
              <a:off x="9935027" y="3341916"/>
              <a:ext cx="1917701" cy="182336"/>
              <a:chOff x="9935027" y="3341916"/>
              <a:chExt cx="1917701" cy="182336"/>
            </a:xfrm>
          </p:grpSpPr>
          <p:cxnSp>
            <p:nvCxnSpPr>
              <p:cNvPr id="13" name="直接连接符 12"/>
              <p:cNvCxnSpPr/>
              <p:nvPr/>
            </p:nvCxnSpPr>
            <p:spPr>
              <a:xfrm flipH="1">
                <a:off x="10123714" y="3427186"/>
                <a:ext cx="1729014"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rot="10800000">
                <a:off x="9935027" y="3341916"/>
                <a:ext cx="182336" cy="182336"/>
              </a:xfrm>
              <a:prstGeom prst="ellipse">
                <a:avLst/>
              </a:prstGeom>
              <a:no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sp>
        <p:nvSpPr>
          <p:cNvPr id="15" name="矩形 14"/>
          <p:cNvSpPr/>
          <p:nvPr/>
        </p:nvSpPr>
        <p:spPr>
          <a:xfrm>
            <a:off x="2285999" y="2978221"/>
            <a:ext cx="7620001" cy="922020"/>
          </a:xfrm>
          <a:prstGeom prst="rect">
            <a:avLst/>
          </a:prstGeom>
          <a:effectLst>
            <a:outerShdw blurRad="63500" sx="102000" sy="102000" algn="ctr" rotWithShape="0">
              <a:prstClr val="black">
                <a:alpha val="40000"/>
              </a:prstClr>
            </a:outerShdw>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400" dirty="0">
                <a:solidFill>
                  <a:schemeClr val="tx2">
                    <a:lumMod val="75000"/>
                  </a:schemeClr>
                </a:solidFill>
                <a:cs typeface="+mn-ea"/>
                <a:sym typeface="+mn-lt"/>
              </a:rPr>
              <a:t>感谢观看</a:t>
            </a:r>
            <a:endParaRPr lang="zh-CN" altLang="en-US" sz="5400" spc="300" dirty="0">
              <a:solidFill>
                <a:schemeClr val="tx2">
                  <a:lumMod val="75000"/>
                </a:schemeClr>
              </a:solidFill>
              <a:cs typeface="+mn-ea"/>
              <a:sym typeface="+mn-lt"/>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85618" y="211761"/>
            <a:ext cx="1620765" cy="1231106"/>
          </a:xfrm>
          <a:prstGeom prst="rect">
            <a:avLst/>
          </a:prstGeom>
        </p:spPr>
        <p:txBody>
          <a:bodyPr wrap="none">
            <a:spAutoFit/>
          </a:bodyPr>
          <a:lstStyle/>
          <a:p>
            <a:pPr marL="0" marR="0" lvl="0" indent="0" algn="ctr" defTabSz="685165"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44546A"/>
                </a:solidFill>
                <a:effectLst/>
                <a:uLnTx/>
                <a:uFillTx/>
                <a:cs typeface="+mn-ea"/>
                <a:sym typeface="+mn-lt"/>
              </a:rPr>
              <a:t>CONTENTS</a:t>
            </a:r>
            <a:endParaRPr kumimoji="0" lang="en-US" altLang="zh-CN" sz="1800" b="1" i="0" u="none" strike="noStrike" kern="1200" cap="none" spc="0" normalizeH="0" baseline="0" noProof="0" dirty="0">
              <a:ln>
                <a:noFill/>
              </a:ln>
              <a:solidFill>
                <a:srgbClr val="44546A"/>
              </a:solidFill>
              <a:effectLst/>
              <a:uLnTx/>
              <a:uFillTx/>
              <a:cs typeface="+mn-ea"/>
              <a:sym typeface="+mn-lt"/>
            </a:endParaRPr>
          </a:p>
          <a:p>
            <a:pPr marL="0" marR="0" lvl="0" indent="0" algn="ctr" defTabSz="685165"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dirty="0">
                <a:ln>
                  <a:noFill/>
                </a:ln>
                <a:solidFill>
                  <a:srgbClr val="44546A"/>
                </a:solidFill>
                <a:effectLst/>
                <a:uLnTx/>
                <a:uFillTx/>
                <a:cs typeface="+mn-ea"/>
                <a:sym typeface="+mn-lt"/>
              </a:rPr>
              <a:t>目录</a:t>
            </a:r>
            <a:endParaRPr kumimoji="0" lang="en-US" altLang="zh-CN" sz="6000" b="1" i="0" u="none" strike="noStrike" kern="1200" cap="none" spc="0" normalizeH="0" baseline="0" noProof="0" dirty="0">
              <a:ln>
                <a:noFill/>
              </a:ln>
              <a:solidFill>
                <a:srgbClr val="44546A"/>
              </a:solidFill>
              <a:effectLst/>
              <a:uLnTx/>
              <a:uFillTx/>
              <a:cs typeface="+mn-ea"/>
              <a:sym typeface="+mn-lt"/>
            </a:endParaRPr>
          </a:p>
        </p:txBody>
      </p:sp>
      <p:sp>
        <p:nvSpPr>
          <p:cNvPr id="8" name="TextBox 6"/>
          <p:cNvSpPr txBox="1">
            <a:spLocks noChangeArrowheads="1"/>
          </p:cNvSpPr>
          <p:nvPr/>
        </p:nvSpPr>
        <p:spPr bwMode="auto">
          <a:xfrm>
            <a:off x="2103755" y="2952115"/>
            <a:ext cx="238823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创新</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10" name="六边形 9"/>
          <p:cNvSpPr/>
          <p:nvPr/>
        </p:nvSpPr>
        <p:spPr>
          <a:xfrm>
            <a:off x="1072502" y="2963449"/>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cs typeface="+mn-ea"/>
                <a:sym typeface="+mn-lt"/>
              </a:rPr>
              <a:t>1</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13" name="TextBox 6"/>
          <p:cNvSpPr txBox="1">
            <a:spLocks noChangeArrowheads="1"/>
          </p:cNvSpPr>
          <p:nvPr/>
        </p:nvSpPr>
        <p:spPr bwMode="auto">
          <a:xfrm>
            <a:off x="5509895" y="2951480"/>
            <a:ext cx="238823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创新思维概述</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15" name="六边形 14"/>
          <p:cNvSpPr/>
          <p:nvPr/>
        </p:nvSpPr>
        <p:spPr>
          <a:xfrm>
            <a:off x="4495974" y="2960713"/>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cs typeface="+mn-ea"/>
                <a:sym typeface="+mn-lt"/>
              </a:rPr>
              <a:t>2</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17" name="TextBox 6"/>
          <p:cNvSpPr txBox="1">
            <a:spLocks noChangeArrowheads="1"/>
          </p:cNvSpPr>
          <p:nvPr/>
        </p:nvSpPr>
        <p:spPr bwMode="auto">
          <a:xfrm>
            <a:off x="9072245" y="2961005"/>
            <a:ext cx="297053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ts val="0"/>
              </a:spcBef>
              <a:spcAft>
                <a:spcPts val="0"/>
              </a:spcAft>
              <a:buClrTx/>
              <a:buSzTx/>
              <a:buFontTx/>
              <a:buNone/>
              <a:defRPr/>
            </a:pPr>
            <a:r>
              <a:rPr kumimoji="0" lang="zh-CN" altLang="en-US" sz="2665" b="0" i="0" u="none" strike="noStrike" kern="1200" cap="none" spc="0" normalizeH="0" baseline="0" noProof="0" dirty="0">
                <a:ln>
                  <a:noFill/>
                </a:ln>
                <a:solidFill>
                  <a:srgbClr val="44546A"/>
                </a:solidFill>
                <a:effectLst/>
                <a:uLnTx/>
                <a:uFillTx/>
                <a:cs typeface="+mn-ea"/>
                <a:sym typeface="+mn-lt"/>
              </a:rPr>
              <a:t>创新思维常用方法</a:t>
            </a:r>
            <a:endParaRPr kumimoji="0" lang="zh-CN" altLang="en-US" sz="2665" b="0" i="0" u="none" strike="noStrike" kern="1200" cap="none" spc="0" normalizeH="0" baseline="0" noProof="0" dirty="0">
              <a:ln>
                <a:noFill/>
              </a:ln>
              <a:solidFill>
                <a:srgbClr val="44546A"/>
              </a:solidFill>
              <a:effectLst/>
              <a:uLnTx/>
              <a:uFillTx/>
              <a:cs typeface="+mn-ea"/>
              <a:sym typeface="+mn-lt"/>
            </a:endParaRPr>
          </a:p>
        </p:txBody>
      </p:sp>
      <p:sp>
        <p:nvSpPr>
          <p:cNvPr id="19" name="六边形 18"/>
          <p:cNvSpPr/>
          <p:nvPr/>
        </p:nvSpPr>
        <p:spPr>
          <a:xfrm>
            <a:off x="8110058" y="2951337"/>
            <a:ext cx="707377" cy="609808"/>
          </a:xfrm>
          <a:prstGeom prst="hexagon">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600" b="0" i="0" u="none" strike="noStrike" kern="1200" cap="none" spc="0" normalizeH="0" baseline="0" noProof="0" dirty="0">
                <a:ln>
                  <a:noFill/>
                </a:ln>
                <a:solidFill>
                  <a:prstClr val="white"/>
                </a:solidFill>
                <a:effectLst/>
                <a:uLnTx/>
                <a:uFillTx/>
                <a:cs typeface="+mn-ea"/>
                <a:sym typeface="+mn-lt"/>
              </a:rPr>
              <a:t>3</a:t>
            </a:r>
            <a:endParaRPr kumimoji="0" lang="zh-CN" altLang="en-US" sz="3600" b="0" i="0" u="none" strike="noStrike" kern="1200" cap="none" spc="0" normalizeH="0" baseline="0" noProof="0" dirty="0">
              <a:ln>
                <a:noFill/>
              </a:ln>
              <a:solidFill>
                <a:prstClr val="white"/>
              </a:solidFill>
              <a:effectLst/>
              <a:uLnTx/>
              <a:uFillTx/>
              <a:cs typeface="+mn-ea"/>
              <a:sym typeface="+mn-lt"/>
            </a:endParaRPr>
          </a:p>
        </p:txBody>
      </p:sp>
      <p:sp>
        <p:nvSpPr>
          <p:cNvPr id="33" name="流程图: 手动输入 32"/>
          <p:cNvSpPr/>
          <p:nvPr/>
        </p:nvSpPr>
        <p:spPr>
          <a:xfrm rot="5400000">
            <a:off x="1502230" y="-805543"/>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4" name="流程图: 手动输入 33"/>
          <p:cNvSpPr/>
          <p:nvPr/>
        </p:nvSpPr>
        <p:spPr>
          <a:xfrm rot="16200000">
            <a:off x="9775371" y="-805543"/>
            <a:ext cx="914400" cy="3265714"/>
          </a:xfrm>
          <a:prstGeom prst="flowChartManualInpu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244915" y="3694738"/>
            <a:ext cx="4445218" cy="0"/>
          </a:xfrm>
          <a:prstGeom prst="line">
            <a:avLst/>
          </a:prstGeom>
          <a:ln>
            <a:solidFill>
              <a:srgbClr val="006699"/>
            </a:solidFill>
          </a:ln>
        </p:spPr>
        <p:style>
          <a:lnRef idx="1">
            <a:schemeClr val="accent1"/>
          </a:lnRef>
          <a:fillRef idx="0">
            <a:schemeClr val="accent1"/>
          </a:fillRef>
          <a:effectRef idx="0">
            <a:schemeClr val="accent1"/>
          </a:effectRef>
          <a:fontRef idx="minor">
            <a:schemeClr val="tx1"/>
          </a:fontRef>
        </p:style>
      </p:cxnSp>
      <p:sp>
        <p:nvSpPr>
          <p:cNvPr id="5" name="文本框 7"/>
          <p:cNvSpPr txBox="1"/>
          <p:nvPr/>
        </p:nvSpPr>
        <p:spPr>
          <a:xfrm>
            <a:off x="7815217" y="3109963"/>
            <a:ext cx="1803251"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3200" dirty="0">
                <a:solidFill>
                  <a:srgbClr val="006699"/>
                </a:solidFill>
                <a:cs typeface="+mn-ea"/>
                <a:sym typeface="+mn-lt"/>
              </a:rPr>
              <a:t>PART 01</a:t>
            </a:r>
            <a:endParaRPr lang="zh-CN" altLang="en-US" sz="3200" dirty="0">
              <a:solidFill>
                <a:srgbClr val="006699"/>
              </a:solidFill>
              <a:cs typeface="+mn-ea"/>
              <a:sym typeface="+mn-lt"/>
            </a:endParaRPr>
          </a:p>
        </p:txBody>
      </p:sp>
      <p:sp>
        <p:nvSpPr>
          <p:cNvPr id="6" name="文本框 11"/>
          <p:cNvSpPr txBox="1"/>
          <p:nvPr/>
        </p:nvSpPr>
        <p:spPr>
          <a:xfrm>
            <a:off x="9851571" y="3113313"/>
            <a:ext cx="2140169"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06699"/>
                </a:solidFill>
                <a:cs typeface="+mn-ea"/>
                <a:sym typeface="+mn-lt"/>
              </a:rPr>
              <a:t>创新</a:t>
            </a:r>
            <a:endParaRPr lang="zh-CN" altLang="en-US" sz="3200" dirty="0">
              <a:solidFill>
                <a:srgbClr val="006699"/>
              </a:solidFill>
              <a:cs typeface="+mn-ea"/>
              <a:sym typeface="+mn-lt"/>
            </a:endParaRPr>
          </a:p>
        </p:txBody>
      </p:sp>
      <p:sp>
        <p:nvSpPr>
          <p:cNvPr id="7" name="平行四边形 6"/>
          <p:cNvSpPr/>
          <p:nvPr/>
        </p:nvSpPr>
        <p:spPr>
          <a:xfrm>
            <a:off x="6470433" y="3164688"/>
            <a:ext cx="1216152" cy="533400"/>
          </a:xfrm>
          <a:prstGeom prst="parallelogram">
            <a:avLst/>
          </a:prstGeom>
          <a:solidFill>
            <a:srgbClr val="006699"/>
          </a:solidFill>
          <a:ln>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pic>
        <p:nvPicPr>
          <p:cNvPr id="8" name="图片 7"/>
          <p:cNvPicPr>
            <a:picLocks noChangeAspect="1"/>
          </p:cNvPicPr>
          <p:nvPr/>
        </p:nvPicPr>
        <p:blipFill>
          <a:blip r:embed="rId1"/>
          <a:stretch>
            <a:fillRect/>
          </a:stretch>
        </p:blipFill>
        <p:spPr>
          <a:xfrm>
            <a:off x="0" y="1603147"/>
            <a:ext cx="6096528" cy="3627434"/>
          </a:xfrm>
          <a:prstGeom prst="parallelogram">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kumimoji="0" sz="2665" i="0" u="none" strike="noStrike" cap="none" spc="0" normalizeH="0" baseline="0" dirty="0">
                <a:solidFill>
                  <a:schemeClr val="tx2">
                    <a:lumMod val="75000"/>
                  </a:schemeClr>
                </a:solidFill>
                <a:cs typeface="+mn-ea"/>
                <a:sym typeface="+mn-lt"/>
              </a:rPr>
              <a:t>一、创新的内涵</a:t>
            </a:r>
            <a:endParaRPr kumimoji="0" lang="zh-CN" altLang="en-US" sz="2665" i="0" u="none" strike="noStrike" kern="1200" cap="none" spc="0" normalizeH="0" baseline="0" noProof="0" dirty="0">
              <a:ln>
                <a:noFill/>
              </a:ln>
              <a:solidFill>
                <a:schemeClr val="tx2">
                  <a:lumMod val="75000"/>
                </a:schemeClr>
              </a:solidFill>
              <a:effectLst/>
              <a:uLnTx/>
              <a:uFillTx/>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7" name="矩形 56"/>
          <p:cNvSpPr/>
          <p:nvPr/>
        </p:nvSpPr>
        <p:spPr>
          <a:xfrm>
            <a:off x="231775" y="1713865"/>
            <a:ext cx="6020435" cy="4246245"/>
          </a:xfrm>
          <a:prstGeom prst="rect">
            <a:avLst/>
          </a:prstGeom>
        </p:spPr>
        <p:txBody>
          <a:bodyPr wrap="square">
            <a:spAutoFit/>
          </a:bodyPr>
          <a:lstStyle/>
          <a:p>
            <a:pPr algn="just" fontAlgn="auto">
              <a:lnSpc>
                <a:spcPct val="150000"/>
              </a:lnSpc>
            </a:pPr>
            <a:r>
              <a:rPr lang="zh-CN" altLang="en-US" i="0" dirty="0">
                <a:solidFill>
                  <a:schemeClr val="tx2"/>
                </a:solidFill>
                <a:effectLst/>
                <a:latin typeface="黑体" panose="02010600030101010101" charset="-122"/>
                <a:ea typeface="黑体" panose="02010600030101010101" charset="-122"/>
                <a:cs typeface="黑体" panose="02010600030101010101" charset="-122"/>
                <a:sym typeface="+mn-lt"/>
              </a:rPr>
              <a:t>（一）创新的含义</a:t>
            </a:r>
            <a:endParaRPr lang="zh-CN" altLang="en-US" i="0" dirty="0">
              <a:solidFill>
                <a:schemeClr val="tx2"/>
              </a:solidFill>
              <a:effectLst/>
              <a:latin typeface="黑体" panose="02010600030101010101" charset="-122"/>
              <a:ea typeface="黑体" panose="02010600030101010101" charset="-122"/>
              <a:cs typeface="黑体" panose="02010600030101010101" charset="-122"/>
              <a:sym typeface="+mn-lt"/>
            </a:endParaRPr>
          </a:p>
          <a:p>
            <a:pPr algn="just" fontAlgn="auto">
              <a:lnSpc>
                <a:spcPct val="150000"/>
              </a:lnSpc>
            </a:pPr>
            <a:r>
              <a:rPr lang="zh-CN" altLang="en-US" i="0" dirty="0">
                <a:solidFill>
                  <a:schemeClr val="tx2"/>
                </a:solidFill>
                <a:effectLst/>
                <a:latin typeface="黑体" panose="02010600030101010101" charset="-122"/>
                <a:ea typeface="黑体" panose="02010600030101010101" charset="-122"/>
                <a:cs typeface="黑体" panose="02010600030101010101" charset="-122"/>
                <a:sym typeface="+mn-lt"/>
              </a:rPr>
              <a:t>创新是指以现有的思维模式提出有别于常规或常人思路的见解为导向，利用现有的知识和物质，在特定的环境中，本着理想化需要或为满足社会需求，而改进或创造新的事物（包括产品、方法、元素、路径、环境），并能获得一定有益效果的行为。创新是以新思维、新发明和新描述为特征的一种概念化过程。其起源于拉丁语，有三层含义：第一，更新；第二，创造新的东西；第三，改变。创新是人类特有的认识能力和实践能力，是人类主观能动性的高级表现，是推动民族进步和社会发展的不竭动力。</a:t>
            </a:r>
            <a:endParaRPr lang="zh-CN" altLang="en-US" i="0" dirty="0">
              <a:solidFill>
                <a:schemeClr val="tx2"/>
              </a:solidFill>
              <a:effectLst/>
              <a:latin typeface="黑体" panose="02010600030101010101" charset="-122"/>
              <a:ea typeface="黑体" panose="02010600030101010101" charset="-122"/>
              <a:cs typeface="黑体" panose="02010600030101010101" charset="-122"/>
              <a:sym typeface="+mn-lt"/>
            </a:endParaRPr>
          </a:p>
        </p:txBody>
      </p:sp>
      <p:grpSp>
        <p:nvGrpSpPr>
          <p:cNvPr id="80" name="组合 79"/>
          <p:cNvGrpSpPr/>
          <p:nvPr/>
        </p:nvGrpSpPr>
        <p:grpSpPr>
          <a:xfrm>
            <a:off x="796952" y="1221015"/>
            <a:ext cx="11395075" cy="5232522"/>
            <a:chOff x="796952" y="1894303"/>
            <a:chExt cx="11395075" cy="4970953"/>
          </a:xfrm>
        </p:grpSpPr>
        <p:pic>
          <p:nvPicPr>
            <p:cNvPr id="85" name="图片 84"/>
            <p:cNvPicPr>
              <a:picLocks noChangeAspect="1"/>
            </p:cNvPicPr>
            <p:nvPr/>
          </p:nvPicPr>
          <p:blipFill rotWithShape="1">
            <a:blip r:embed="rId1">
              <a:extLst>
                <a:ext uri="{28A0092B-C50C-407E-A947-70E740481C1C}">
                  <a14:useLocalDpi xmlns:a14="http://schemas.microsoft.com/office/drawing/2010/main" val="0"/>
                </a:ext>
              </a:extLst>
            </a:blip>
            <a:srcRect l="26369"/>
            <a:stretch>
              <a:fillRect/>
            </a:stretch>
          </p:blipFill>
          <p:spPr>
            <a:xfrm>
              <a:off x="6842152" y="1894303"/>
              <a:ext cx="5349875" cy="4469531"/>
            </a:xfrm>
            <a:prstGeom prst="roundRect">
              <a:avLst>
                <a:gd name="adj" fmla="val 0"/>
              </a:avLst>
            </a:prstGeom>
            <a:ln>
              <a:noFill/>
            </a:ln>
          </p:spPr>
        </p:pic>
        <p:grpSp>
          <p:nvGrpSpPr>
            <p:cNvPr id="82" name="组合 81"/>
            <p:cNvGrpSpPr/>
            <p:nvPr/>
          </p:nvGrpSpPr>
          <p:grpSpPr>
            <a:xfrm>
              <a:off x="796952" y="1894303"/>
              <a:ext cx="6601974" cy="4970953"/>
              <a:chOff x="1299672" y="1879285"/>
              <a:chExt cx="7171203" cy="5434052"/>
            </a:xfrm>
          </p:grpSpPr>
          <p:sp>
            <p:nvSpPr>
              <p:cNvPr id="83" name="平行四边形 82"/>
              <p:cNvSpPr/>
              <p:nvPr/>
            </p:nvSpPr>
            <p:spPr>
              <a:xfrm flipH="1">
                <a:off x="7004932" y="1879285"/>
                <a:ext cx="1465943" cy="5434052"/>
              </a:xfrm>
              <a:prstGeom prst="parallelogram">
                <a:avLst>
                  <a:gd name="adj" fmla="val 68565"/>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矩形 83"/>
              <p:cNvSpPr/>
              <p:nvPr/>
            </p:nvSpPr>
            <p:spPr>
              <a:xfrm>
                <a:off x="1299672" y="1879285"/>
                <a:ext cx="5913928" cy="430942"/>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0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0" dirty="0">
                <a:solidFill>
                  <a:schemeClr val="tx2">
                    <a:lumMod val="75000"/>
                  </a:schemeClr>
                </a:solidFill>
                <a:cs typeface="+mn-ea"/>
                <a:sym typeface="+mn-lt"/>
              </a:rPr>
              <a:t>一、创新的内涵</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0" name="组合 29"/>
          <p:cNvGrpSpPr/>
          <p:nvPr/>
        </p:nvGrpSpPr>
        <p:grpSpPr>
          <a:xfrm>
            <a:off x="0" y="3872869"/>
            <a:ext cx="12177486" cy="161148"/>
            <a:chOff x="0" y="3872869"/>
            <a:chExt cx="12177486" cy="161148"/>
          </a:xfrm>
        </p:grpSpPr>
        <p:cxnSp>
          <p:nvCxnSpPr>
            <p:cNvPr id="31" name="直接连接符 30"/>
            <p:cNvCxnSpPr/>
            <p:nvPr/>
          </p:nvCxnSpPr>
          <p:spPr>
            <a:xfrm>
              <a:off x="0" y="3950879"/>
              <a:ext cx="12177486" cy="0"/>
            </a:xfrm>
            <a:prstGeom prst="line">
              <a:avLst/>
            </a:prstGeom>
            <a:ln>
              <a:solidFill>
                <a:srgbClr val="0099CC"/>
              </a:solidFill>
            </a:ln>
          </p:spPr>
          <p:style>
            <a:lnRef idx="1">
              <a:schemeClr val="accent1"/>
            </a:lnRef>
            <a:fillRef idx="0">
              <a:schemeClr val="accent1"/>
            </a:fillRef>
            <a:effectRef idx="0">
              <a:schemeClr val="accent1"/>
            </a:effectRef>
            <a:fontRef idx="minor">
              <a:schemeClr val="tx1"/>
            </a:fontRef>
          </p:style>
        </p:cxnSp>
        <p:sp>
          <p:nvSpPr>
            <p:cNvPr id="32" name="Oval 8"/>
            <p:cNvSpPr>
              <a:spLocks noChangeArrowheads="1"/>
            </p:cNvSpPr>
            <p:nvPr/>
          </p:nvSpPr>
          <p:spPr bwMode="auto">
            <a:xfrm>
              <a:off x="1892751" y="3872870"/>
              <a:ext cx="154781" cy="156020"/>
            </a:xfrm>
            <a:prstGeom prst="ellipse">
              <a:avLst/>
            </a:prstGeom>
            <a:solidFill>
              <a:srgbClr val="0099C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endParaRPr lang="zh-CN" altLang="zh-CN">
                <a:solidFill>
                  <a:schemeClr val="tx2"/>
                </a:solidFill>
                <a:cs typeface="+mn-ea"/>
                <a:sym typeface="+mn-lt"/>
              </a:endParaRPr>
            </a:p>
          </p:txBody>
        </p:sp>
        <p:sp>
          <p:nvSpPr>
            <p:cNvPr id="33" name="Oval 18"/>
            <p:cNvSpPr>
              <a:spLocks noChangeArrowheads="1"/>
            </p:cNvSpPr>
            <p:nvPr/>
          </p:nvSpPr>
          <p:spPr bwMode="auto">
            <a:xfrm>
              <a:off x="5346766" y="3877997"/>
              <a:ext cx="155972" cy="156020"/>
            </a:xfrm>
            <a:prstGeom prst="ellipse">
              <a:avLst/>
            </a:prstGeom>
            <a:solidFill>
              <a:srgbClr val="0099C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endParaRPr lang="zh-CN" altLang="zh-CN">
                <a:solidFill>
                  <a:schemeClr val="tx2"/>
                </a:solidFill>
                <a:cs typeface="+mn-ea"/>
                <a:sym typeface="+mn-lt"/>
              </a:endParaRPr>
            </a:p>
          </p:txBody>
        </p:sp>
        <p:sp>
          <p:nvSpPr>
            <p:cNvPr id="34" name="Oval 268"/>
            <p:cNvSpPr>
              <a:spLocks noChangeArrowheads="1"/>
            </p:cNvSpPr>
            <p:nvPr/>
          </p:nvSpPr>
          <p:spPr bwMode="auto">
            <a:xfrm>
              <a:off x="8801969" y="3872869"/>
              <a:ext cx="155972" cy="156020"/>
            </a:xfrm>
            <a:prstGeom prst="ellipse">
              <a:avLst/>
            </a:prstGeom>
            <a:solidFill>
              <a:srgbClr val="0099C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endParaRPr lang="zh-CN" altLang="zh-CN">
                <a:solidFill>
                  <a:schemeClr val="tx2"/>
                </a:solidFill>
                <a:cs typeface="+mn-ea"/>
                <a:sym typeface="+mn-lt"/>
              </a:endParaRPr>
            </a:p>
          </p:txBody>
        </p:sp>
        <p:sp>
          <p:nvSpPr>
            <p:cNvPr id="35" name="Oval 14"/>
            <p:cNvSpPr>
              <a:spLocks noChangeArrowheads="1"/>
            </p:cNvSpPr>
            <p:nvPr/>
          </p:nvSpPr>
          <p:spPr bwMode="auto">
            <a:xfrm>
              <a:off x="3620354" y="3877997"/>
              <a:ext cx="154781" cy="156020"/>
            </a:xfrm>
            <a:prstGeom prst="ellipse">
              <a:avLst/>
            </a:prstGeom>
            <a:solidFill>
              <a:srgbClr val="0099C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endParaRPr lang="zh-CN" altLang="zh-CN">
                <a:solidFill>
                  <a:schemeClr val="tx2"/>
                </a:solidFill>
                <a:cs typeface="+mn-ea"/>
                <a:sym typeface="+mn-lt"/>
              </a:endParaRPr>
            </a:p>
          </p:txBody>
        </p:sp>
        <p:sp>
          <p:nvSpPr>
            <p:cNvPr id="36" name="Oval 19"/>
            <p:cNvSpPr>
              <a:spLocks noChangeArrowheads="1"/>
            </p:cNvSpPr>
            <p:nvPr/>
          </p:nvSpPr>
          <p:spPr bwMode="auto">
            <a:xfrm>
              <a:off x="7074367" y="3877997"/>
              <a:ext cx="155972" cy="156020"/>
            </a:xfrm>
            <a:prstGeom prst="ellipse">
              <a:avLst/>
            </a:prstGeom>
            <a:solidFill>
              <a:srgbClr val="0099C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endParaRPr lang="zh-CN" altLang="zh-CN">
                <a:solidFill>
                  <a:schemeClr val="tx2"/>
                </a:solidFill>
                <a:cs typeface="+mn-ea"/>
                <a:sym typeface="+mn-lt"/>
              </a:endParaRPr>
            </a:p>
          </p:txBody>
        </p:sp>
        <p:sp>
          <p:nvSpPr>
            <p:cNvPr id="37" name="Oval 270"/>
            <p:cNvSpPr>
              <a:spLocks noChangeArrowheads="1"/>
            </p:cNvSpPr>
            <p:nvPr/>
          </p:nvSpPr>
          <p:spPr bwMode="auto">
            <a:xfrm>
              <a:off x="10529574" y="3877997"/>
              <a:ext cx="155972" cy="156020"/>
            </a:xfrm>
            <a:prstGeom prst="ellipse">
              <a:avLst/>
            </a:prstGeom>
            <a:solidFill>
              <a:srgbClr val="0099C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endParaRPr lang="zh-CN" altLang="zh-CN">
                <a:solidFill>
                  <a:schemeClr val="tx2"/>
                </a:solidFill>
                <a:cs typeface="+mn-ea"/>
                <a:sym typeface="+mn-lt"/>
              </a:endParaRPr>
            </a:p>
          </p:txBody>
        </p:sp>
      </p:grpSp>
      <p:sp>
        <p:nvSpPr>
          <p:cNvPr id="39" name="TextBox 1"/>
          <p:cNvSpPr/>
          <p:nvPr/>
        </p:nvSpPr>
        <p:spPr>
          <a:xfrm>
            <a:off x="1019338" y="4647748"/>
            <a:ext cx="1875205" cy="345440"/>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tx2"/>
                </a:solidFill>
                <a:cs typeface="+mn-ea"/>
                <a:sym typeface="+mn-lt"/>
              </a:rPr>
              <a:t>4. 组合式创新</a:t>
            </a:r>
            <a:endParaRPr lang="zh-CN" altLang="en-US" b="1" dirty="0">
              <a:solidFill>
                <a:schemeClr val="tx2"/>
              </a:solidFill>
              <a:cs typeface="+mn-ea"/>
              <a:sym typeface="+mn-lt"/>
            </a:endParaRPr>
          </a:p>
        </p:txBody>
      </p:sp>
      <p:sp>
        <p:nvSpPr>
          <p:cNvPr id="41" name="TextBox 1"/>
          <p:cNvSpPr/>
          <p:nvPr/>
        </p:nvSpPr>
        <p:spPr>
          <a:xfrm>
            <a:off x="1091565" y="1117600"/>
            <a:ext cx="2527935" cy="345440"/>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tx2"/>
                </a:solidFill>
                <a:cs typeface="+mn-ea"/>
                <a:sym typeface="+mn-lt"/>
              </a:rPr>
              <a:t>（二）创新的类型</a:t>
            </a:r>
            <a:endParaRPr lang="zh-CN" altLang="en-US" b="1" dirty="0">
              <a:solidFill>
                <a:schemeClr val="tx2"/>
              </a:solidFill>
              <a:cs typeface="+mn-ea"/>
              <a:sym typeface="+mn-lt"/>
            </a:endParaRPr>
          </a:p>
        </p:txBody>
      </p:sp>
      <p:sp>
        <p:nvSpPr>
          <p:cNvPr id="43" name="TextBox 1"/>
          <p:cNvSpPr/>
          <p:nvPr/>
        </p:nvSpPr>
        <p:spPr>
          <a:xfrm>
            <a:off x="4466292" y="4647748"/>
            <a:ext cx="1875202" cy="345440"/>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tx2"/>
                </a:solidFill>
                <a:cs typeface="+mn-ea"/>
                <a:sym typeface="+mn-lt"/>
              </a:rPr>
              <a:t>5. 移植式创新</a:t>
            </a:r>
            <a:endParaRPr lang="zh-CN" altLang="en-US" b="1" dirty="0">
              <a:solidFill>
                <a:schemeClr val="tx2"/>
              </a:solidFill>
              <a:cs typeface="+mn-ea"/>
              <a:sym typeface="+mn-lt"/>
            </a:endParaRPr>
          </a:p>
        </p:txBody>
      </p:sp>
      <p:sp>
        <p:nvSpPr>
          <p:cNvPr id="45" name="TextBox 1"/>
          <p:cNvSpPr/>
          <p:nvPr/>
        </p:nvSpPr>
        <p:spPr>
          <a:xfrm>
            <a:off x="6180824" y="1640787"/>
            <a:ext cx="1875202" cy="345440"/>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tx2"/>
                </a:solidFill>
                <a:cs typeface="+mn-ea"/>
                <a:sym typeface="+mn-lt"/>
              </a:rPr>
              <a:t>2. 升级式创新</a:t>
            </a:r>
            <a:endParaRPr lang="zh-CN" altLang="en-US" b="1" dirty="0">
              <a:solidFill>
                <a:schemeClr val="tx2"/>
              </a:solidFill>
              <a:cs typeface="+mn-ea"/>
              <a:sym typeface="+mn-lt"/>
            </a:endParaRPr>
          </a:p>
        </p:txBody>
      </p:sp>
      <p:sp>
        <p:nvSpPr>
          <p:cNvPr id="47" name="TextBox 1"/>
          <p:cNvSpPr/>
          <p:nvPr/>
        </p:nvSpPr>
        <p:spPr>
          <a:xfrm>
            <a:off x="7932892" y="4647748"/>
            <a:ext cx="1875202" cy="345440"/>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tx2"/>
                </a:solidFill>
                <a:cs typeface="+mn-ea"/>
                <a:sym typeface="+mn-lt"/>
              </a:rPr>
              <a:t>6. 精神式创新</a:t>
            </a:r>
            <a:endParaRPr lang="zh-CN" altLang="en-US" b="1" dirty="0">
              <a:solidFill>
                <a:schemeClr val="tx2"/>
              </a:solidFill>
              <a:cs typeface="+mn-ea"/>
              <a:sym typeface="+mn-lt"/>
            </a:endParaRPr>
          </a:p>
        </p:txBody>
      </p:sp>
      <p:sp>
        <p:nvSpPr>
          <p:cNvPr id="49" name="TextBox 1"/>
          <p:cNvSpPr/>
          <p:nvPr/>
        </p:nvSpPr>
        <p:spPr>
          <a:xfrm>
            <a:off x="9510005" y="1640787"/>
            <a:ext cx="1875202" cy="345440"/>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tx2"/>
                </a:solidFill>
                <a:cs typeface="+mn-ea"/>
                <a:sym typeface="+mn-lt"/>
              </a:rPr>
              <a:t>3. 差异化创新</a:t>
            </a:r>
            <a:endParaRPr lang="zh-CN" altLang="en-US" b="1" dirty="0">
              <a:solidFill>
                <a:schemeClr val="tx2"/>
              </a:solidFill>
              <a:cs typeface="+mn-ea"/>
              <a:sym typeface="+mn-lt"/>
            </a:endParaRPr>
          </a:p>
        </p:txBody>
      </p:sp>
      <p:cxnSp>
        <p:nvCxnSpPr>
          <p:cNvPr id="50" name="直接连接符 49"/>
          <p:cNvCxnSpPr/>
          <p:nvPr/>
        </p:nvCxnSpPr>
        <p:spPr>
          <a:xfrm>
            <a:off x="1970141" y="3950880"/>
            <a:ext cx="0" cy="548549"/>
          </a:xfrm>
          <a:prstGeom prst="line">
            <a:avLst/>
          </a:prstGeom>
          <a:ln>
            <a:solidFill>
              <a:srgbClr val="0099CC"/>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683195" y="3402331"/>
            <a:ext cx="0" cy="548549"/>
          </a:xfrm>
          <a:prstGeom prst="line">
            <a:avLst/>
          </a:prstGeom>
          <a:ln>
            <a:solidFill>
              <a:srgbClr val="0099CC"/>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5413718" y="3950880"/>
            <a:ext cx="0" cy="548549"/>
          </a:xfrm>
          <a:prstGeom prst="line">
            <a:avLst/>
          </a:prstGeom>
          <a:ln>
            <a:solidFill>
              <a:srgbClr val="0099CC"/>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137839" y="3414486"/>
            <a:ext cx="0" cy="548549"/>
          </a:xfrm>
          <a:prstGeom prst="line">
            <a:avLst/>
          </a:prstGeom>
          <a:ln>
            <a:solidFill>
              <a:srgbClr val="0099CC"/>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872993" y="4003811"/>
            <a:ext cx="0" cy="548549"/>
          </a:xfrm>
          <a:prstGeom prst="line">
            <a:avLst/>
          </a:prstGeom>
          <a:ln>
            <a:solidFill>
              <a:srgbClr val="0099CC"/>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0597114" y="3467417"/>
            <a:ext cx="0" cy="548549"/>
          </a:xfrm>
          <a:prstGeom prst="line">
            <a:avLst/>
          </a:prstGeom>
          <a:ln>
            <a:solidFill>
              <a:srgbClr val="0099CC"/>
            </a:solidFill>
          </a:ln>
        </p:spPr>
        <p:style>
          <a:lnRef idx="1">
            <a:schemeClr val="accent1"/>
          </a:lnRef>
          <a:fillRef idx="0">
            <a:schemeClr val="accent1"/>
          </a:fillRef>
          <a:effectRef idx="0">
            <a:schemeClr val="accent1"/>
          </a:effectRef>
          <a:fontRef idx="minor">
            <a:schemeClr val="tx1"/>
          </a:fontRef>
        </p:style>
      </p:cxnSp>
      <p:sp>
        <p:nvSpPr>
          <p:cNvPr id="56" name="文本框 9"/>
          <p:cNvSpPr txBox="1">
            <a:spLocks noChangeArrowheads="1"/>
          </p:cNvSpPr>
          <p:nvPr/>
        </p:nvSpPr>
        <p:spPr bwMode="auto">
          <a:xfrm>
            <a:off x="518160" y="5050790"/>
            <a:ext cx="3100705" cy="11988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600" dirty="0">
                <a:solidFill>
                  <a:schemeClr val="tx2"/>
                </a:solidFill>
                <a:cs typeface="+mn-ea"/>
                <a:sym typeface="+mn-lt"/>
              </a:rPr>
              <a:t>组合式创新同样是一种常见的创新模式，它依赖的不是技术进步，而是对于新需求的敏锐洞察。</a:t>
            </a:r>
            <a:endParaRPr lang="zh-CN" altLang="en-US" sz="1600" dirty="0">
              <a:solidFill>
                <a:schemeClr val="tx2"/>
              </a:solidFill>
              <a:cs typeface="+mn-ea"/>
              <a:sym typeface="+mn-lt"/>
            </a:endParaRPr>
          </a:p>
        </p:txBody>
      </p:sp>
      <p:sp>
        <p:nvSpPr>
          <p:cNvPr id="57" name="文本框 9"/>
          <p:cNvSpPr txBox="1">
            <a:spLocks noChangeArrowheads="1"/>
          </p:cNvSpPr>
          <p:nvPr/>
        </p:nvSpPr>
        <p:spPr bwMode="auto">
          <a:xfrm>
            <a:off x="4051935" y="5024755"/>
            <a:ext cx="3085465" cy="156845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600" dirty="0">
                <a:solidFill>
                  <a:schemeClr val="tx2"/>
                </a:solidFill>
                <a:cs typeface="+mn-ea"/>
                <a:sym typeface="+mn-lt"/>
              </a:rPr>
              <a:t>所谓移植式创新，就是把在A领域所使用的技术或模式，移植到看似没有关联的 B领域，从而创造出新的产品或模式。</a:t>
            </a:r>
            <a:endParaRPr lang="zh-CN" altLang="en-US" sz="1600" dirty="0">
              <a:solidFill>
                <a:schemeClr val="tx2"/>
              </a:solidFill>
              <a:cs typeface="+mn-ea"/>
              <a:sym typeface="+mn-lt"/>
            </a:endParaRPr>
          </a:p>
        </p:txBody>
      </p:sp>
      <p:sp>
        <p:nvSpPr>
          <p:cNvPr id="58" name="文本框 9"/>
          <p:cNvSpPr txBox="1">
            <a:spLocks noChangeArrowheads="1"/>
          </p:cNvSpPr>
          <p:nvPr/>
        </p:nvSpPr>
        <p:spPr bwMode="auto">
          <a:xfrm>
            <a:off x="7650480" y="5024755"/>
            <a:ext cx="2879725" cy="11988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600" dirty="0">
                <a:solidFill>
                  <a:schemeClr val="tx2"/>
                </a:solidFill>
                <a:cs typeface="+mn-ea"/>
                <a:sym typeface="+mn-lt"/>
              </a:rPr>
              <a:t>精神式创新是一道窄门，因为真正具有价值观输出能力的企业并不多。</a:t>
            </a:r>
            <a:endParaRPr lang="zh-CN" altLang="en-US" sz="1600" dirty="0">
              <a:solidFill>
                <a:schemeClr val="tx2"/>
              </a:solidFill>
              <a:cs typeface="+mn-ea"/>
              <a:sym typeface="+mn-lt"/>
            </a:endParaRPr>
          </a:p>
        </p:txBody>
      </p:sp>
      <p:sp>
        <p:nvSpPr>
          <p:cNvPr id="59" name="文本框 9"/>
          <p:cNvSpPr txBox="1">
            <a:spLocks noChangeArrowheads="1"/>
          </p:cNvSpPr>
          <p:nvPr/>
        </p:nvSpPr>
        <p:spPr bwMode="auto">
          <a:xfrm>
            <a:off x="1421765" y="1898650"/>
            <a:ext cx="3728085" cy="156845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600" dirty="0">
                <a:solidFill>
                  <a:schemeClr val="tx2"/>
                </a:solidFill>
                <a:cs typeface="+mn-ea"/>
                <a:sym typeface="+mn-lt"/>
              </a:rPr>
              <a:t>开拓式创新是最有价值、也最有难度的一种创新，这种创新所创造的事物是历史上不曾出现过的，是全新的，并且对于历史进程具有深远的影响。</a:t>
            </a:r>
            <a:endParaRPr lang="zh-CN" altLang="en-US" sz="1600" dirty="0">
              <a:solidFill>
                <a:schemeClr val="tx2"/>
              </a:solidFill>
              <a:cs typeface="+mn-ea"/>
              <a:sym typeface="+mn-lt"/>
            </a:endParaRPr>
          </a:p>
        </p:txBody>
      </p:sp>
      <p:sp>
        <p:nvSpPr>
          <p:cNvPr id="60" name="文本框 9"/>
          <p:cNvSpPr txBox="1">
            <a:spLocks noChangeArrowheads="1"/>
          </p:cNvSpPr>
          <p:nvPr/>
        </p:nvSpPr>
        <p:spPr bwMode="auto">
          <a:xfrm>
            <a:off x="5346700" y="1898650"/>
            <a:ext cx="3312160" cy="156845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600" dirty="0">
                <a:solidFill>
                  <a:schemeClr val="tx2"/>
                </a:solidFill>
                <a:cs typeface="+mn-ea"/>
                <a:sym typeface="+mn-lt"/>
              </a:rPr>
              <a:t>升级式创新非常重要，因为早期产品往往是比较粗糙、价格昂贵的，而升级式创新起到了完善产品、降低门槛的作用。</a:t>
            </a:r>
            <a:endParaRPr lang="zh-CN" altLang="en-US" sz="1600" dirty="0">
              <a:solidFill>
                <a:schemeClr val="tx2"/>
              </a:solidFill>
              <a:cs typeface="+mn-ea"/>
              <a:sym typeface="+mn-lt"/>
            </a:endParaRPr>
          </a:p>
        </p:txBody>
      </p:sp>
      <p:sp>
        <p:nvSpPr>
          <p:cNvPr id="61" name="文本框 9"/>
          <p:cNvSpPr txBox="1">
            <a:spLocks noChangeArrowheads="1"/>
          </p:cNvSpPr>
          <p:nvPr/>
        </p:nvSpPr>
        <p:spPr bwMode="auto">
          <a:xfrm>
            <a:off x="9119870" y="1986280"/>
            <a:ext cx="2712720" cy="11988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600" dirty="0">
                <a:solidFill>
                  <a:schemeClr val="tx2"/>
                </a:solidFill>
                <a:cs typeface="+mn-ea"/>
                <a:sym typeface="+mn-lt"/>
              </a:rPr>
              <a:t>差异化创新应该是最常见的一种创新模式，它是由消费者驱动的创新模式。</a:t>
            </a:r>
            <a:endParaRPr lang="zh-CN" altLang="en-US" sz="1600" dirty="0">
              <a:solidFill>
                <a:schemeClr val="tx2"/>
              </a:solidFill>
              <a:cs typeface="+mn-ea"/>
              <a:sym typeface="+mn-lt"/>
            </a:endParaRPr>
          </a:p>
        </p:txBody>
      </p:sp>
      <p:sp>
        <p:nvSpPr>
          <p:cNvPr id="6" name="TextBox 1"/>
          <p:cNvSpPr/>
          <p:nvPr/>
        </p:nvSpPr>
        <p:spPr>
          <a:xfrm>
            <a:off x="2424799" y="1640787"/>
            <a:ext cx="1875202" cy="345440"/>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tx2"/>
                </a:solidFill>
                <a:cs typeface="+mn-ea"/>
                <a:sym typeface="+mn-lt"/>
              </a:rPr>
              <a:t>1. 开拓式创新</a:t>
            </a:r>
            <a:endParaRPr lang="zh-CN" altLang="en-US" b="1" dirty="0">
              <a:solidFill>
                <a:schemeClr val="tx2"/>
              </a:solidFill>
              <a:cs typeface="+mn-ea"/>
              <a:sym typeface="+mn-lt"/>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400226" cy="500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0" dirty="0">
                <a:solidFill>
                  <a:schemeClr val="tx2">
                    <a:lumMod val="75000"/>
                  </a:schemeClr>
                </a:solidFill>
                <a:cs typeface="+mn-ea"/>
                <a:sym typeface="+mn-lt"/>
              </a:rPr>
              <a:t>一、创新的内涵</a:t>
            </a:r>
            <a:endParaRPr lang="zh-CN" altLang="en-US" sz="2665" dirty="0">
              <a:solidFill>
                <a:schemeClr val="tx2">
                  <a:lumMod val="75000"/>
                </a:schemeClr>
              </a:solidFill>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0" name="组合 29"/>
          <p:cNvGrpSpPr/>
          <p:nvPr/>
        </p:nvGrpSpPr>
        <p:grpSpPr>
          <a:xfrm>
            <a:off x="0" y="3872869"/>
            <a:ext cx="12177486" cy="161148"/>
            <a:chOff x="0" y="3872869"/>
            <a:chExt cx="12177486" cy="161148"/>
          </a:xfrm>
        </p:grpSpPr>
        <p:cxnSp>
          <p:nvCxnSpPr>
            <p:cNvPr id="31" name="直接连接符 30"/>
            <p:cNvCxnSpPr/>
            <p:nvPr/>
          </p:nvCxnSpPr>
          <p:spPr>
            <a:xfrm>
              <a:off x="0" y="3950879"/>
              <a:ext cx="12177486" cy="0"/>
            </a:xfrm>
            <a:prstGeom prst="line">
              <a:avLst/>
            </a:prstGeom>
            <a:ln>
              <a:solidFill>
                <a:srgbClr val="0099CC"/>
              </a:solidFill>
            </a:ln>
          </p:spPr>
          <p:style>
            <a:lnRef idx="1">
              <a:schemeClr val="accent1"/>
            </a:lnRef>
            <a:fillRef idx="0">
              <a:schemeClr val="accent1"/>
            </a:fillRef>
            <a:effectRef idx="0">
              <a:schemeClr val="accent1"/>
            </a:effectRef>
            <a:fontRef idx="minor">
              <a:schemeClr val="tx1"/>
            </a:fontRef>
          </p:style>
        </p:cxnSp>
        <p:sp>
          <p:nvSpPr>
            <p:cNvPr id="32" name="Oval 8"/>
            <p:cNvSpPr>
              <a:spLocks noChangeArrowheads="1"/>
            </p:cNvSpPr>
            <p:nvPr/>
          </p:nvSpPr>
          <p:spPr bwMode="auto">
            <a:xfrm>
              <a:off x="1892751" y="3872870"/>
              <a:ext cx="154781" cy="156020"/>
            </a:xfrm>
            <a:prstGeom prst="ellipse">
              <a:avLst/>
            </a:prstGeom>
            <a:solidFill>
              <a:srgbClr val="0099C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endParaRPr lang="zh-CN" altLang="zh-CN">
                <a:solidFill>
                  <a:schemeClr val="tx2"/>
                </a:solidFill>
                <a:cs typeface="+mn-ea"/>
                <a:sym typeface="+mn-lt"/>
              </a:endParaRPr>
            </a:p>
          </p:txBody>
        </p:sp>
        <p:sp>
          <p:nvSpPr>
            <p:cNvPr id="33" name="Oval 18"/>
            <p:cNvSpPr>
              <a:spLocks noChangeArrowheads="1"/>
            </p:cNvSpPr>
            <p:nvPr/>
          </p:nvSpPr>
          <p:spPr bwMode="auto">
            <a:xfrm>
              <a:off x="5346766" y="3877997"/>
              <a:ext cx="155972" cy="156020"/>
            </a:xfrm>
            <a:prstGeom prst="ellipse">
              <a:avLst/>
            </a:prstGeom>
            <a:solidFill>
              <a:srgbClr val="0099C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endParaRPr lang="zh-CN" altLang="zh-CN">
                <a:solidFill>
                  <a:schemeClr val="tx2"/>
                </a:solidFill>
                <a:cs typeface="+mn-ea"/>
                <a:sym typeface="+mn-lt"/>
              </a:endParaRPr>
            </a:p>
          </p:txBody>
        </p:sp>
        <p:sp>
          <p:nvSpPr>
            <p:cNvPr id="34" name="Oval 268"/>
            <p:cNvSpPr>
              <a:spLocks noChangeArrowheads="1"/>
            </p:cNvSpPr>
            <p:nvPr/>
          </p:nvSpPr>
          <p:spPr bwMode="auto">
            <a:xfrm>
              <a:off x="8801969" y="3872869"/>
              <a:ext cx="155972" cy="156020"/>
            </a:xfrm>
            <a:prstGeom prst="ellipse">
              <a:avLst/>
            </a:prstGeom>
            <a:solidFill>
              <a:srgbClr val="0099C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endParaRPr lang="zh-CN" altLang="zh-CN">
                <a:solidFill>
                  <a:schemeClr val="tx2"/>
                </a:solidFill>
                <a:cs typeface="+mn-ea"/>
                <a:sym typeface="+mn-lt"/>
              </a:endParaRPr>
            </a:p>
          </p:txBody>
        </p:sp>
        <p:sp>
          <p:nvSpPr>
            <p:cNvPr id="35" name="Oval 14"/>
            <p:cNvSpPr>
              <a:spLocks noChangeArrowheads="1"/>
            </p:cNvSpPr>
            <p:nvPr/>
          </p:nvSpPr>
          <p:spPr bwMode="auto">
            <a:xfrm>
              <a:off x="3620354" y="3877997"/>
              <a:ext cx="154781" cy="156020"/>
            </a:xfrm>
            <a:prstGeom prst="ellipse">
              <a:avLst/>
            </a:prstGeom>
            <a:solidFill>
              <a:srgbClr val="0099C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endParaRPr lang="zh-CN" altLang="zh-CN">
                <a:solidFill>
                  <a:schemeClr val="tx2"/>
                </a:solidFill>
                <a:cs typeface="+mn-ea"/>
                <a:sym typeface="+mn-lt"/>
              </a:endParaRPr>
            </a:p>
          </p:txBody>
        </p:sp>
        <p:sp>
          <p:nvSpPr>
            <p:cNvPr id="36" name="Oval 19"/>
            <p:cNvSpPr>
              <a:spLocks noChangeArrowheads="1"/>
            </p:cNvSpPr>
            <p:nvPr/>
          </p:nvSpPr>
          <p:spPr bwMode="auto">
            <a:xfrm>
              <a:off x="7074367" y="3877997"/>
              <a:ext cx="155972" cy="156020"/>
            </a:xfrm>
            <a:prstGeom prst="ellipse">
              <a:avLst/>
            </a:prstGeom>
            <a:solidFill>
              <a:srgbClr val="0099C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endParaRPr lang="zh-CN" altLang="zh-CN">
                <a:solidFill>
                  <a:schemeClr val="tx2"/>
                </a:solidFill>
                <a:cs typeface="+mn-ea"/>
                <a:sym typeface="+mn-lt"/>
              </a:endParaRPr>
            </a:p>
          </p:txBody>
        </p:sp>
        <p:sp>
          <p:nvSpPr>
            <p:cNvPr id="37" name="Oval 270"/>
            <p:cNvSpPr>
              <a:spLocks noChangeArrowheads="1"/>
            </p:cNvSpPr>
            <p:nvPr/>
          </p:nvSpPr>
          <p:spPr bwMode="auto">
            <a:xfrm>
              <a:off x="10529574" y="3877997"/>
              <a:ext cx="155972" cy="156020"/>
            </a:xfrm>
            <a:prstGeom prst="ellipse">
              <a:avLst/>
            </a:prstGeom>
            <a:solidFill>
              <a:srgbClr val="0099CC"/>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endParaRPr lang="zh-CN" altLang="zh-CN">
                <a:solidFill>
                  <a:schemeClr val="tx2"/>
                </a:solidFill>
                <a:cs typeface="+mn-ea"/>
                <a:sym typeface="+mn-lt"/>
              </a:endParaRPr>
            </a:p>
          </p:txBody>
        </p:sp>
      </p:grpSp>
      <p:sp>
        <p:nvSpPr>
          <p:cNvPr id="8" name="文本框 7"/>
          <p:cNvSpPr txBox="1"/>
          <p:nvPr/>
        </p:nvSpPr>
        <p:spPr>
          <a:xfrm>
            <a:off x="708025" y="1090930"/>
            <a:ext cx="10730865" cy="2609215"/>
          </a:xfrm>
          <a:prstGeom prst="rect">
            <a:avLst/>
          </a:prstGeom>
          <a:noFill/>
        </p:spPr>
        <p:txBody>
          <a:bodyPr wrap="square" rtlCol="0">
            <a:spAutoFit/>
          </a:bodyPr>
          <a:p>
            <a:pPr fontAlgn="auto">
              <a:lnSpc>
                <a:spcPct val="130000"/>
              </a:lnSpc>
            </a:pPr>
            <a:r>
              <a:rPr lang="zh-CN" altLang="en-US"/>
              <a:t>（三）创新的特征</a:t>
            </a:r>
            <a:endParaRPr lang="zh-CN" altLang="en-US"/>
          </a:p>
          <a:p>
            <a:pPr fontAlgn="auto">
              <a:lnSpc>
                <a:spcPct val="130000"/>
              </a:lnSpc>
            </a:pPr>
            <a:r>
              <a:rPr lang="zh-CN" altLang="en-US"/>
              <a:t>创新是社会进步的动力，是事业兴旺的阶梯。</a:t>
            </a:r>
            <a:endParaRPr lang="zh-CN" altLang="en-US"/>
          </a:p>
          <a:p>
            <a:pPr fontAlgn="auto">
              <a:lnSpc>
                <a:spcPct val="130000"/>
              </a:lnSpc>
            </a:pPr>
            <a:r>
              <a:rPr lang="zh-CN" altLang="en-US"/>
              <a:t>创新活动具有以下基本特征。</a:t>
            </a:r>
            <a:endParaRPr lang="zh-CN" altLang="en-US"/>
          </a:p>
          <a:p>
            <a:pPr fontAlgn="auto">
              <a:lnSpc>
                <a:spcPct val="130000"/>
              </a:lnSpc>
            </a:pPr>
            <a:r>
              <a:rPr lang="zh-CN" altLang="en-US"/>
              <a:t>创新是人类特有的活动。创新是在意识支配下进行的创造性活动，在人类社会之外，其他动植物只是进化、演化，而不是创新。</a:t>
            </a:r>
            <a:endParaRPr lang="zh-CN" altLang="en-US"/>
          </a:p>
          <a:p>
            <a:pPr fontAlgn="auto">
              <a:lnSpc>
                <a:spcPct val="130000"/>
              </a:lnSpc>
            </a:pPr>
            <a:r>
              <a:rPr lang="zh-CN" altLang="en-US"/>
              <a:t>创新是有规律的实践活动。它以扎实的专业知识为基础，以艰苦卓绝的精神劳动为途径，以敏锐的观察力、丰富的想象力、深刻的洞察力为导向，反映符合事物发展要求的基本规律，是一种有规律的实践活动。</a:t>
            </a:r>
            <a:endParaRPr lang="zh-CN" altLang="en-US"/>
          </a:p>
        </p:txBody>
      </p:sp>
      <p:sp>
        <p:nvSpPr>
          <p:cNvPr id="9" name="文本框 8"/>
          <p:cNvSpPr txBox="1"/>
          <p:nvPr/>
        </p:nvSpPr>
        <p:spPr>
          <a:xfrm>
            <a:off x="813435" y="4134485"/>
            <a:ext cx="11080115" cy="2249170"/>
          </a:xfrm>
          <a:prstGeom prst="rect">
            <a:avLst/>
          </a:prstGeom>
          <a:noFill/>
        </p:spPr>
        <p:txBody>
          <a:bodyPr wrap="square" rtlCol="0">
            <a:spAutoFit/>
          </a:bodyPr>
          <a:p>
            <a:pPr fontAlgn="auto">
              <a:lnSpc>
                <a:spcPct val="130000"/>
              </a:lnSpc>
            </a:pPr>
            <a:r>
              <a:rPr lang="zh-CN" altLang="en-US"/>
              <a:t>（四）创新的基本要素</a:t>
            </a:r>
            <a:endParaRPr lang="zh-CN" altLang="en-US"/>
          </a:p>
          <a:p>
            <a:pPr fontAlgn="auto">
              <a:lnSpc>
                <a:spcPct val="130000"/>
              </a:lnSpc>
            </a:pPr>
            <a:r>
              <a:rPr lang="zh-CN" altLang="en-US"/>
              <a:t>日常生活是创新和创业的主要场所，也是体现创造力精神最多但又最易被忽视的舞台。特里萨·安贝丽提出：“创新犹如焖烧东西，焖烧时必须加入三种基本调料才能烧出美味的佳肴，创新也必须具备三个基本要素。”</a:t>
            </a:r>
            <a:endParaRPr lang="zh-CN" altLang="en-US"/>
          </a:p>
          <a:p>
            <a:pPr fontAlgn="auto">
              <a:lnSpc>
                <a:spcPct val="130000"/>
              </a:lnSpc>
            </a:pPr>
            <a:r>
              <a:rPr lang="zh-CN" altLang="en-US"/>
              <a:t>1. 在特定的领域具有专长和本领</a:t>
            </a:r>
            <a:endParaRPr lang="zh-CN" altLang="en-US"/>
          </a:p>
          <a:p>
            <a:pPr fontAlgn="auto">
              <a:lnSpc>
                <a:spcPct val="130000"/>
              </a:lnSpc>
            </a:pPr>
            <a:r>
              <a:rPr lang="zh-CN" altLang="en-US"/>
              <a:t>2. 创新思维技巧</a:t>
            </a:r>
            <a:endParaRPr lang="zh-CN" altLang="en-US"/>
          </a:p>
          <a:p>
            <a:pPr fontAlgn="auto">
              <a:lnSpc>
                <a:spcPct val="130000"/>
              </a:lnSpc>
            </a:pPr>
            <a:r>
              <a:rPr lang="zh-CN" altLang="en-US"/>
              <a:t>3. 要有内在的热情</a:t>
            </a:r>
            <a:endParaRPr lang="zh-CN"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933014"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latin typeface="+mn-ea"/>
                <a:cs typeface="+mn-ea"/>
                <a:sym typeface="+mn-lt"/>
              </a:rPr>
              <a:t>二、创新能力</a:t>
            </a:r>
            <a:endParaRPr lang="zh-CN" altLang="en-US" sz="2665" dirty="0">
              <a:solidFill>
                <a:schemeClr val="tx2">
                  <a:lumMod val="75000"/>
                </a:schemeClr>
              </a:solidFill>
              <a:latin typeface="+mn-ea"/>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pic>
        <p:nvPicPr>
          <p:cNvPr id="6" name="图片 5"/>
          <p:cNvPicPr>
            <a:picLocks noChangeAspect="1"/>
          </p:cNvPicPr>
          <p:nvPr/>
        </p:nvPicPr>
        <p:blipFill rotWithShape="1">
          <a:blip r:embed="rId1">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val="0"/>
              </a:ext>
            </a:extLst>
          </a:blip>
          <a:srcRect l="1" r="173"/>
          <a:stretch>
            <a:fillRect/>
          </a:stretch>
        </p:blipFill>
        <p:spPr>
          <a:xfrm>
            <a:off x="365015" y="1227782"/>
            <a:ext cx="7978885" cy="5268269"/>
          </a:xfrm>
          <a:prstGeom prst="rect">
            <a:avLst/>
          </a:prstGeom>
        </p:spPr>
      </p:pic>
      <p:sp>
        <p:nvSpPr>
          <p:cNvPr id="7" name="矩形 6"/>
          <p:cNvSpPr/>
          <p:nvPr/>
        </p:nvSpPr>
        <p:spPr>
          <a:xfrm>
            <a:off x="5798185" y="1427480"/>
            <a:ext cx="6028690" cy="4469130"/>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mn-ea"/>
                <a:cs typeface="+mn-ea"/>
                <a:sym typeface="+mn-lt"/>
              </a:rPr>
              <a:t>（一）创新能力的含义</a:t>
            </a:r>
            <a:endParaRPr lang="en-US" altLang="zh-CN" sz="2800" dirty="0">
              <a:solidFill>
                <a:schemeClr val="bg1"/>
              </a:solidFill>
              <a:latin typeface="+mn-ea"/>
              <a:cs typeface="+mn-ea"/>
              <a:sym typeface="+mn-lt"/>
            </a:endParaRPr>
          </a:p>
          <a:p>
            <a:pPr algn="l" fontAlgn="auto">
              <a:lnSpc>
                <a:spcPct val="150000"/>
              </a:lnSpc>
            </a:pPr>
            <a:r>
              <a:rPr lang="zh-CN" altLang="en-US" sz="1600" dirty="0">
                <a:solidFill>
                  <a:schemeClr val="bg1"/>
                </a:solidFill>
                <a:latin typeface="+mn-ea"/>
                <a:cs typeface="+mn-ea"/>
                <a:sym typeface="+mn-lt"/>
              </a:rPr>
              <a:t>创新能力是人才的核心能力。所谓创新能力是指为了达到某一目标，综合运用所掌握的知识，通过分析解决问题，获得新颖的、独创的，具有社会价值的精神和物质财富的能力。创新能力是个体的一种创造力，它从来就不是孤立地存在于个体的心理活动中，而是与每个人都具有的人格特征紧密相连的。古今中外科学发展史的实践证明，优秀的人格特征是创造力充分发挥的必备心理品质。一般来说，对科技发展和人类进步有突出贡献的科学家都具有优秀的人格特征，其中坚定的事业心、强烈的责任感、勇于探索和敢于创新的精神尤为重要。</a:t>
            </a:r>
            <a:endParaRPr lang="zh-CN" altLang="en-US" sz="1600" dirty="0">
              <a:solidFill>
                <a:schemeClr val="bg1"/>
              </a:solidFill>
              <a:latin typeface="+mn-ea"/>
              <a:cs typeface="+mn-ea"/>
              <a:sym typeface="+mn-lt"/>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a:spLocks noChangeArrowheads="1"/>
          </p:cNvSpPr>
          <p:nvPr/>
        </p:nvSpPr>
        <p:spPr bwMode="auto">
          <a:xfrm>
            <a:off x="1162986" y="415924"/>
            <a:ext cx="4933014"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1">
              <a:defRPr/>
            </a:pPr>
            <a:r>
              <a:rPr sz="2665" dirty="0">
                <a:solidFill>
                  <a:schemeClr val="tx2">
                    <a:lumMod val="75000"/>
                  </a:schemeClr>
                </a:solidFill>
                <a:latin typeface="+mn-ea"/>
                <a:cs typeface="+mn-ea"/>
                <a:sym typeface="+mn-lt"/>
              </a:rPr>
              <a:t>二、创新能力</a:t>
            </a:r>
            <a:endParaRPr lang="zh-CN" altLang="en-US" sz="2665" dirty="0">
              <a:solidFill>
                <a:schemeClr val="tx2">
                  <a:lumMod val="75000"/>
                </a:schemeClr>
              </a:solidFill>
              <a:latin typeface="+mn-ea"/>
              <a:cs typeface="+mn-ea"/>
              <a:sym typeface="+mn-lt"/>
            </a:endParaRPr>
          </a:p>
        </p:txBody>
      </p:sp>
      <p:grpSp>
        <p:nvGrpSpPr>
          <p:cNvPr id="5" name="组合 4"/>
          <p:cNvGrpSpPr/>
          <p:nvPr/>
        </p:nvGrpSpPr>
        <p:grpSpPr>
          <a:xfrm>
            <a:off x="446185" y="415924"/>
            <a:ext cx="644977" cy="502766"/>
            <a:chOff x="8418286" y="1219200"/>
            <a:chExt cx="1368552" cy="1066800"/>
          </a:xfrm>
        </p:grpSpPr>
        <p:sp>
          <p:nvSpPr>
            <p:cNvPr id="3" name="平行四边形 2"/>
            <p:cNvSpPr/>
            <p:nvPr/>
          </p:nvSpPr>
          <p:spPr>
            <a:xfrm>
              <a:off x="8418286" y="1219200"/>
              <a:ext cx="1216152" cy="914400"/>
            </a:xfrm>
            <a:prstGeom prst="parallelogram">
              <a:avLst/>
            </a:prstGeom>
            <a:solidFill>
              <a:schemeClr val="tx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sp>
          <p:nvSpPr>
            <p:cNvPr id="4" name="平行四边形 3"/>
            <p:cNvSpPr/>
            <p:nvPr/>
          </p:nvSpPr>
          <p:spPr>
            <a:xfrm>
              <a:off x="8570686" y="1371600"/>
              <a:ext cx="1216152" cy="914400"/>
            </a:xfrm>
            <a:prstGeom prst="parallelogram">
              <a:avLst/>
            </a:prstGeom>
            <a:solidFill>
              <a:srgbClr val="006699"/>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cs typeface="+mn-ea"/>
                <a:sym typeface="+mn-lt"/>
              </a:endParaRPr>
            </a:p>
          </p:txBody>
        </p:sp>
      </p:grpSp>
      <p:sp>
        <p:nvSpPr>
          <p:cNvPr id="7" name="矩形 6"/>
          <p:cNvSpPr/>
          <p:nvPr/>
        </p:nvSpPr>
        <p:spPr>
          <a:xfrm>
            <a:off x="5840095" y="1668145"/>
            <a:ext cx="5986780" cy="4271645"/>
          </a:xfrm>
          <a:prstGeom prst="rect">
            <a:avLst/>
          </a:prstGeom>
          <a:solidFill>
            <a:srgbClr val="00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lnSpc>
                <a:spcPct val="150000"/>
              </a:lnSpc>
            </a:pPr>
            <a:r>
              <a:rPr lang="zh-CN" altLang="en-US" sz="2800" dirty="0">
                <a:solidFill>
                  <a:schemeClr val="bg1"/>
                </a:solidFill>
                <a:latin typeface="+mn-ea"/>
                <a:cs typeface="+mn-ea"/>
                <a:sym typeface="+mn-lt"/>
              </a:rPr>
              <a:t>（二）创新能力的来源</a:t>
            </a:r>
            <a:endParaRPr lang="zh-CN" altLang="en-US" sz="2800" dirty="0">
              <a:solidFill>
                <a:schemeClr val="bg1"/>
              </a:solidFill>
              <a:latin typeface="+mn-ea"/>
              <a:cs typeface="+mn-ea"/>
              <a:sym typeface="+mn-lt"/>
            </a:endParaRPr>
          </a:p>
          <a:p>
            <a:pPr algn="l" fontAlgn="auto">
              <a:lnSpc>
                <a:spcPct val="150000"/>
              </a:lnSpc>
            </a:pPr>
            <a:r>
              <a:rPr lang="zh-CN" altLang="en-US" sz="1600" dirty="0">
                <a:solidFill>
                  <a:schemeClr val="bg1"/>
                </a:solidFill>
                <a:latin typeface="+mn-ea"/>
                <a:cs typeface="+mn-ea"/>
                <a:sym typeface="+mn-lt"/>
              </a:rPr>
              <a:t>当今世界已进入创新的时代。创造性思维方式是培养创新能力，进行开创性工作的保障。一般来说，常规思维是纵向、线性、收敛和刚性的思维方式；而创新思维是多向、发散性的，思维方式是辩证的。在中国古代，诸子百家中的兵家（孙子与孙膑）与纵横家（鬼谷子）就很重视谋略思维。关于谋略的产生，人们通常认为，中、下略是常规思维的结果，上略是创造性思维的结果。因此，要以中略和下略作为设谋的起点。常规思维为正，创造性思维为奇，设谋要经历参正变奇和参奇再变的过程。只有具备了创造性思维，才有可能进行开创性的工作。</a:t>
            </a:r>
            <a:endParaRPr lang="zh-CN" altLang="en-US" sz="1600" dirty="0">
              <a:solidFill>
                <a:schemeClr val="bg1"/>
              </a:solidFill>
              <a:latin typeface="+mn-ea"/>
              <a:cs typeface="+mn-ea"/>
              <a:sym typeface="+mn-lt"/>
            </a:endParaRPr>
          </a:p>
        </p:txBody>
      </p:sp>
      <p:pic>
        <p:nvPicPr>
          <p:cNvPr id="8" name="图片 7"/>
          <p:cNvPicPr>
            <a:picLocks noChangeAspect="1"/>
          </p:cNvPicPr>
          <p:nvPr/>
        </p:nvPicPr>
        <p:blipFill>
          <a:blip r:embed="rId1"/>
          <a:stretch>
            <a:fillRect/>
          </a:stretch>
        </p:blipFill>
        <p:spPr>
          <a:xfrm>
            <a:off x="783590" y="1667510"/>
            <a:ext cx="4631690" cy="4272280"/>
          </a:xfrm>
          <a:prstGeom prst="rect">
            <a:avLst/>
          </a:prstGeom>
        </p:spPr>
      </p:pic>
    </p:spTree>
  </p:cSld>
  <p:clrMapOvr>
    <a:masterClrMapping/>
  </p:clrMapOvr>
  <p:transition/>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5_5*l_h_i*1_3_1"/>
  <p:tag name="KSO_WM_TEMPLATE_CATEGORY" val="diagram"/>
  <p:tag name="KSO_WM_TEMPLATE_INDEX" val="78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85_5*l_h_f*1_4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5"/>
  <p:tag name="KSO_WM_UNIT_FILL_TYPE" val="1"/>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85_5*l_h_i*1_4_1"/>
  <p:tag name="KSO_WM_TEMPLATE_CATEGORY" val="diagram"/>
  <p:tag name="KSO_WM_TEMPLATE_INDEX" val="7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3.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85_5*l_h_f*1_5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6"/>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85_5*l_h_i*1_5_1"/>
  <p:tag name="KSO_WM_TEMPLATE_CATEGORY" val="diagram"/>
  <p:tag name="KSO_WM_TEMPLATE_INDEX" val="78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3334_4*l_h_i*1_4_1"/>
  <p:tag name="KSO_WM_TEMPLATE_CATEGORY" val="diagram"/>
  <p:tag name="KSO_WM_TEMPLATE_INDEX" val="20203334"/>
  <p:tag name="KSO_WM_UNIT_LAYERLEVEL" val="1_1_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3334_4*l_h_i*1_5_1"/>
  <p:tag name="KSO_WM_TEMPLATE_CATEGORY" val="diagram"/>
  <p:tag name="KSO_WM_TEMPLATE_INDEX" val="20203334"/>
  <p:tag name="KSO_WM_UNIT_LAYERLEVEL" val="1_1_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334_4*l_h_i*1_1_1"/>
  <p:tag name="KSO_WM_TEMPLATE_CATEGORY" val="diagram"/>
  <p:tag name="KSO_WM_TEMPLATE_INDEX" val="20203334"/>
  <p:tag name="KSO_WM_UNIT_LAYERLEVEL" val="1_1_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334_4*l_h_i*1_2_1"/>
  <p:tag name="KSO_WM_TEMPLATE_CATEGORY" val="diagram"/>
  <p:tag name="KSO_WM_TEMPLATE_INDEX" val="20203334"/>
  <p:tag name="KSO_WM_UNIT_LAYERLEVEL" val="1_1_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334_4*l_h_i*1_3_1"/>
  <p:tag name="KSO_WM_TEMPLATE_CATEGORY" val="diagram"/>
  <p:tag name="KSO_WM_TEMPLATE_INDEX" val="20203334"/>
  <p:tag name="KSO_WM_UNIT_LAYERLEVEL" val="1_1_1"/>
  <p:tag name="KSO_WM_TAG_VERSION" val="1.0"/>
  <p:tag name="KSO_WM_BEAUTIFY_FLAG" val="#wm#"/>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334_4*l_h_a*1_3_1"/>
  <p:tag name="KSO_WM_TEMPLATE_CATEGORY" val="diagram"/>
  <p:tag name="KSO_WM_TEMPLATE_INDEX" val="20203334"/>
  <p:tag name="KSO_WM_UNIT_LAYERLEVEL" val="1_1_1"/>
  <p:tag name="KSO_WM_TAG_VERSION" val="1.0"/>
  <p:tag name="KSO_WM_BEAUTIFY_FLAG" val="#wm#"/>
  <p:tag name="KSO_WM_UNIT_TEXT_FILL_FORE_SCHEMECOLOR_INDEX" val="6"/>
  <p:tag name="KSO_WM_UNIT_TEXT_FILL_TYPE" val="1"/>
</p:tagLst>
</file>

<file path=ppt/tags/tag21.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334_4*l_h_a*1_2_1"/>
  <p:tag name="KSO_WM_TEMPLATE_CATEGORY" val="diagram"/>
  <p:tag name="KSO_WM_TEMPLATE_INDEX" val="20203334"/>
  <p:tag name="KSO_WM_UNIT_LAYERLEVEL" val="1_1_1"/>
  <p:tag name="KSO_WM_TAG_VERSION" val="1.0"/>
  <p:tag name="KSO_WM_BEAUTIFY_FLAG" val="#wm#"/>
  <p:tag name="KSO_WM_UNIT_TEXT_FILL_FORE_SCHEMECOLOR_INDEX" val="5"/>
  <p:tag name="KSO_WM_UNIT_TEXT_FILL_TYPE" val="1"/>
</p:tagLst>
</file>

<file path=ppt/tags/tag22.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03334_4*l_h_a*1_4_1"/>
  <p:tag name="KSO_WM_TEMPLATE_CATEGORY" val="diagram"/>
  <p:tag name="KSO_WM_TEMPLATE_INDEX" val="20203334"/>
  <p:tag name="KSO_WM_UNIT_LAYERLEVEL" val="1_1_1"/>
  <p:tag name="KSO_WM_TAG_VERSION" val="1.0"/>
  <p:tag name="KSO_WM_BEAUTIFY_FLAG" val="#wm#"/>
  <p:tag name="KSO_WM_UNIT_TEXT_FILL_FORE_SCHEMECOLOR_INDEX" val="7"/>
  <p:tag name="KSO_WM_UNIT_TEXT_FILL_TYPE" val="1"/>
</p:tagLst>
</file>

<file path=ppt/tags/tag23.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03334_4*l_h_a*1_5_1"/>
  <p:tag name="KSO_WM_TEMPLATE_CATEGORY" val="diagram"/>
  <p:tag name="KSO_WM_TEMPLATE_INDEX" val="20203334"/>
  <p:tag name="KSO_WM_UNIT_LAYERLEVEL" val="1_1_1"/>
  <p:tag name="KSO_WM_TAG_VERSION" val="1.0"/>
  <p:tag name="KSO_WM_BEAUTIFY_FLAG" val="#wm#"/>
  <p:tag name="KSO_WM_UNIT_TEXT_FILL_FORE_SCHEMECOLOR_INDEX" val="8"/>
  <p:tag name="KSO_WM_UNIT_TEXT_FILL_TYPE" val="1"/>
</p:tagLst>
</file>

<file path=ppt/tags/tag24.xml><?xml version="1.0" encoding="utf-8"?>
<p:tagLst xmlns:p="http://schemas.openxmlformats.org/presentationml/2006/main">
  <p:tag name="KSO_WM_UNIT_ISCONTENTSTITLE" val="0"/>
  <p:tag name="KSO_WM_UNIT_PRESET_TEXT_INDEX" val="1"/>
  <p:tag name="KSO_WM_UNIT_PRESET_TEXT_LEN" val="4"/>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334_4*l_h_a*1_1_1"/>
  <p:tag name="KSO_WM_TEMPLATE_CATEGORY" val="diagram"/>
  <p:tag name="KSO_WM_TEMPLATE_INDEX" val="20203334"/>
  <p:tag name="KSO_WM_UNIT_LAYERLEVEL" val="1_1_1"/>
  <p:tag name="KSO_WM_TAG_VERSION" val="1.0"/>
  <p:tag name="KSO_WM_BEAUTIFY_FLAG" val="#wm#"/>
  <p:tag name="KSO_WM_UNIT_TEXT_FILL_FORE_SCHEMECOLOR_INDEX" val="9"/>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334_4*l_h_i*1_2_2"/>
  <p:tag name="KSO_WM_TEMPLATE_CATEGORY" val="diagram"/>
  <p:tag name="KSO_WM_TEMPLATE_INDEX" val="20203334"/>
  <p:tag name="KSO_WM_UNIT_LAYERLEVEL" val="1_1_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334_4*l_h_i*1_3_2"/>
  <p:tag name="KSO_WM_TEMPLATE_CATEGORY" val="diagram"/>
  <p:tag name="KSO_WM_TEMPLATE_INDEX" val="20203334"/>
  <p:tag name="KSO_WM_UNIT_LAYERLEVEL" val="1_1_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3334_4*l_h_i*1_4_2"/>
  <p:tag name="KSO_WM_TEMPLATE_CATEGORY" val="diagram"/>
  <p:tag name="KSO_WM_TEMPLATE_INDEX" val="20203334"/>
  <p:tag name="KSO_WM_UNIT_LAYERLEVEL" val="1_1_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3334_4*l_h_i*1_5_2"/>
  <p:tag name="KSO_WM_TEMPLATE_CATEGORY" val="diagram"/>
  <p:tag name="KSO_WM_TEMPLATE_INDEX" val="20203334"/>
  <p:tag name="KSO_WM_UNIT_LAYERLEVEL" val="1_1_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334_4*l_h_i*1_1_2"/>
  <p:tag name="KSO_WM_TEMPLATE_CATEGORY" val="diagram"/>
  <p:tag name="KSO_WM_TEMPLATE_INDEX" val="20203334"/>
  <p:tag name="KSO_WM_UNIT_LAYERLEVEL" val="1_1_1"/>
  <p:tag name="KSO_WM_TAG_VERSION" val="1.0"/>
  <p:tag name="KSO_WM_BEAUTIFY_FLAG" val="#wm#"/>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785_5*i*1"/>
  <p:tag name="KSO_WM_TEMPLATE_CATEGORY" val="diagram"/>
  <p:tag name="KSO_WM_TEMPLATE_INDEX" val="785"/>
  <p:tag name="KSO_WM_UNIT_LAYERLEVEL" val="1"/>
  <p:tag name="KSO_WM_TAG_VERSION" val="1.0"/>
  <p:tag name="KSO_WM_BEAUTIFY_FLAG" val="#wm#"/>
</p:tagLst>
</file>

<file path=ppt/tags/tag5.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5_5*l_h_f*1_1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5"/>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5_5*l_h_i*1_1_1"/>
  <p:tag name="KSO_WM_TEMPLATE_CATEGORY" val="diagram"/>
  <p:tag name="KSO_WM_TEMPLATE_INDEX" val="78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5_5*l_h_f*1_2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6"/>
  <p:tag name="KSO_WM_UNIT_FILL_TYPE" val="1"/>
  <p:tag name="KSO_WM_UNIT_TEXT_FILL_FORE_SCHEMECOLOR_INDEX" val="14"/>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5_5*l_h_i*1_2_1"/>
  <p:tag name="KSO_WM_TEMPLATE_CATEGORY" val="diagram"/>
  <p:tag name="KSO_WM_TEMPLATE_INDEX" val="78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5_5*l_h_f*1_3_1"/>
  <p:tag name="KSO_WM_TEMPLATE_CATEGORY" val="diagram"/>
  <p:tag name="KSO_WM_TEMPLATE_INDEX" val="785"/>
  <p:tag name="KSO_WM_UNIT_LAYERLEVEL" val="1_1_1"/>
  <p:tag name="KSO_WM_TAG_VERSION" val="1.0"/>
  <p:tag name="KSO_WM_BEAUTIFY_FLAG" val="#wm#"/>
  <p:tag name="KSO_WM_UNIT_PRESET_TEXT" val="单击此处添加正文"/>
  <p:tag name="KSO_WM_UNIT_FILL_FORE_SCHEMECOLOR_INDEX" val="7"/>
  <p:tag name="KSO_WM_UNIT_FILL_TYPE" val="1"/>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5bral24">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5bral24">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2i40e3la">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3896</Words>
  <Application>WPS 演示</Application>
  <PresentationFormat>宽屏</PresentationFormat>
  <Paragraphs>249</Paragraphs>
  <Slides>22</Slides>
  <Notes>0</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22</vt:i4>
      </vt:variant>
    </vt:vector>
  </HeadingPairs>
  <TitlesOfParts>
    <vt:vector size="32" baseType="lpstr">
      <vt:lpstr>Arial</vt:lpstr>
      <vt:lpstr>宋体</vt:lpstr>
      <vt:lpstr>Wingdings</vt:lpstr>
      <vt:lpstr>黑体</vt:lpstr>
      <vt:lpstr>微软雅黑</vt:lpstr>
      <vt:lpstr>Arial Unicode MS</vt:lpstr>
      <vt:lpstr>Calibri</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武静影</cp:lastModifiedBy>
  <cp:revision>36</cp:revision>
  <dcterms:created xsi:type="dcterms:W3CDTF">2018-02-08T06:47:00Z</dcterms:created>
  <dcterms:modified xsi:type="dcterms:W3CDTF">2021-08-31T08:43:44Z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y fmtid="{D5CDD505-2E9C-101B-9397-08002B2CF9AE}" pid="3" name="KSOTemplateUUID">
    <vt:lpwstr>v1.0_mb_19SNATfNHVFkyMQaDJB7Ew==</vt:lpwstr>
  </property>
  <property fmtid="{D5CDD505-2E9C-101B-9397-08002B2CF9AE}" pid="4" name="ICV">
    <vt:lpwstr>7C4FAE71B5264F07AECC67C335C23508</vt:lpwstr>
  </property>
</Properties>
</file>